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2"/>
  </p:notesMasterIdLst>
  <p:handoutMasterIdLst>
    <p:handoutMasterId r:id="rId63"/>
  </p:handoutMasterIdLst>
  <p:sldIdLst>
    <p:sldId id="279" r:id="rId2"/>
    <p:sldId id="677" r:id="rId3"/>
    <p:sldId id="768" r:id="rId4"/>
    <p:sldId id="767" r:id="rId5"/>
    <p:sldId id="676" r:id="rId6"/>
    <p:sldId id="803" r:id="rId7"/>
    <p:sldId id="806" r:id="rId8"/>
    <p:sldId id="804" r:id="rId9"/>
    <p:sldId id="805" r:id="rId10"/>
    <p:sldId id="807" r:id="rId11"/>
    <p:sldId id="808" r:id="rId12"/>
    <p:sldId id="687" r:id="rId13"/>
    <p:sldId id="718" r:id="rId14"/>
    <p:sldId id="809" r:id="rId15"/>
    <p:sldId id="776" r:id="rId16"/>
    <p:sldId id="770" r:id="rId17"/>
    <p:sldId id="780" r:id="rId18"/>
    <p:sldId id="810" r:id="rId19"/>
    <p:sldId id="782" r:id="rId20"/>
    <p:sldId id="772" r:id="rId21"/>
    <p:sldId id="785" r:id="rId22"/>
    <p:sldId id="811" r:id="rId23"/>
    <p:sldId id="786" r:id="rId24"/>
    <p:sldId id="787" r:id="rId25"/>
    <p:sldId id="773" r:id="rId26"/>
    <p:sldId id="789" r:id="rId27"/>
    <p:sldId id="812" r:id="rId28"/>
    <p:sldId id="815" r:id="rId29"/>
    <p:sldId id="774" r:id="rId30"/>
    <p:sldId id="818" r:id="rId31"/>
    <p:sldId id="794" r:id="rId32"/>
    <p:sldId id="819" r:id="rId33"/>
    <p:sldId id="795" r:id="rId34"/>
    <p:sldId id="796" r:id="rId35"/>
    <p:sldId id="820" r:id="rId36"/>
    <p:sldId id="821" r:id="rId37"/>
    <p:sldId id="797" r:id="rId38"/>
    <p:sldId id="822" r:id="rId39"/>
    <p:sldId id="775" r:id="rId40"/>
    <p:sldId id="799" r:id="rId41"/>
    <p:sldId id="823" r:id="rId42"/>
    <p:sldId id="826" r:id="rId43"/>
    <p:sldId id="827" r:id="rId44"/>
    <p:sldId id="829" r:id="rId45"/>
    <p:sldId id="830" r:id="rId46"/>
    <p:sldId id="831" r:id="rId47"/>
    <p:sldId id="800" r:id="rId48"/>
    <p:sldId id="835" r:id="rId49"/>
    <p:sldId id="801" r:id="rId50"/>
    <p:sldId id="833" r:id="rId51"/>
    <p:sldId id="834" r:id="rId52"/>
    <p:sldId id="832" r:id="rId53"/>
    <p:sldId id="836" r:id="rId54"/>
    <p:sldId id="837" r:id="rId55"/>
    <p:sldId id="838" r:id="rId56"/>
    <p:sldId id="839" r:id="rId57"/>
    <p:sldId id="816" r:id="rId58"/>
    <p:sldId id="817" r:id="rId59"/>
    <p:sldId id="321" r:id="rId60"/>
    <p:sldId id="320"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italic r:id="rId73"/>
    </p:embeddedFont>
    <p:embeddedFont>
      <p:font typeface="Open Sans Semibold" panose="020B0706030804020204"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Domain Modeling" id="{45528395-FBC0-4C12-B533-4C63E7F938A7}">
          <p14:sldIdLst>
            <p14:sldId id="803"/>
            <p14:sldId id="806"/>
            <p14:sldId id="804"/>
            <p14:sldId id="805"/>
            <p14:sldId id="807"/>
            <p14:sldId id="808"/>
          </p14:sldIdLst>
        </p14:section>
        <p14:section name="Crunching Knowledge" id="{FCE8969F-BF16-466D-A73F-53B4CFDD14D4}">
          <p14:sldIdLst>
            <p14:sldId id="687"/>
            <p14:sldId id="718"/>
            <p14:sldId id="809"/>
            <p14:sldId id="776"/>
          </p14:sldIdLst>
        </p14:section>
        <p14:section name="Communication and the Use of Language" id="{BF391872-03FA-4A1A-A7E2-63F115F7DA8D}">
          <p14:sldIdLst>
            <p14:sldId id="770"/>
            <p14:sldId id="780"/>
            <p14:sldId id="810"/>
            <p14:sldId id="782"/>
          </p14:sldIdLst>
        </p14:section>
        <p14:section name="Binding Model and Implementation" id="{55CA8673-9B33-43EC-A3D3-34961FA216C7}">
          <p14:sldIdLst>
            <p14:sldId id="772"/>
            <p14:sldId id="785"/>
            <p14:sldId id="811"/>
            <p14:sldId id="786"/>
            <p14:sldId id="787"/>
          </p14:sldIdLst>
        </p14:section>
        <p14:section name="Isolating the Domain" id="{BE3BCEE0-2CA1-415C-ADE6-EB5BF1E8E65E}">
          <p14:sldIdLst>
            <p14:sldId id="773"/>
            <p14:sldId id="789"/>
            <p14:sldId id="812"/>
            <p14:sldId id="815"/>
          </p14:sldIdLst>
        </p14:section>
        <p14:section name="A Model Expressed in Software" id="{15239E9B-5423-4444-A570-EFF4C5894519}">
          <p14:sldIdLst>
            <p14:sldId id="774"/>
            <p14:sldId id="818"/>
            <p14:sldId id="794"/>
            <p14:sldId id="819"/>
            <p14:sldId id="795"/>
            <p14:sldId id="796"/>
            <p14:sldId id="820"/>
            <p14:sldId id="821"/>
            <p14:sldId id="797"/>
            <p14:sldId id="822"/>
          </p14:sldIdLst>
        </p14:section>
        <p14:section name="The Life Cycle of a Domain Object" id="{7E0AEC63-BE9E-4B47-BFC6-BA5F292BD64D}">
          <p14:sldIdLst>
            <p14:sldId id="775"/>
            <p14:sldId id="799"/>
            <p14:sldId id="823"/>
            <p14:sldId id="826"/>
            <p14:sldId id="827"/>
            <p14:sldId id="829"/>
            <p14:sldId id="830"/>
            <p14:sldId id="831"/>
            <p14:sldId id="800"/>
            <p14:sldId id="835"/>
            <p14:sldId id="801"/>
            <p14:sldId id="833"/>
            <p14:sldId id="834"/>
            <p14:sldId id="832"/>
            <p14:sldId id="836"/>
            <p14:sldId id="837"/>
            <p14:sldId id="838"/>
            <p14:sldId id="839"/>
          </p14:sldIdLst>
        </p14:section>
        <p14:section name="Summary" id="{2C697FEE-0076-4DCF-A2D9-EF7192E048A1}">
          <p14:sldIdLst>
            <p14:sldId id="816"/>
            <p14:sldId id="817"/>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7F6"/>
    <a:srgbClr val="D3D3D3"/>
    <a:srgbClr val="FF0000"/>
    <a:srgbClr val="F13327"/>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78579" autoAdjust="0"/>
  </p:normalViewPr>
  <p:slideViewPr>
    <p:cSldViewPr snapToGrid="0" snapToObjects="1">
      <p:cViewPr varScale="1">
        <p:scale>
          <a:sx n="98" d="100"/>
          <a:sy n="98" d="100"/>
        </p:scale>
        <p:origin x="720" y="96"/>
      </p:cViewPr>
      <p:guideLst>
        <p:guide orient="horz" pos="2160"/>
        <p:guide pos="3840"/>
      </p:guideLst>
    </p:cSldViewPr>
  </p:slideViewPr>
  <p:outlineViewPr>
    <p:cViewPr>
      <p:scale>
        <a:sx n="33" d="100"/>
        <a:sy n="33" d="100"/>
      </p:scale>
      <p:origin x="0" y="-2093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12/3/2019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13</a:t>
            </a:fld>
            <a:endParaRPr lang="en-US"/>
          </a:p>
        </p:txBody>
      </p:sp>
    </p:spTree>
    <p:extLst>
      <p:ext uri="{BB962C8B-B14F-4D97-AF65-F5344CB8AC3E}">
        <p14:creationId xmlns:p14="http://schemas.microsoft.com/office/powerpoint/2010/main" val="248960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14</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182277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424090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224965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161357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20</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21</a:t>
            </a:fld>
            <a:endParaRPr lang="en-US"/>
          </a:p>
        </p:txBody>
      </p:sp>
    </p:spTree>
    <p:extLst>
      <p:ext uri="{BB962C8B-B14F-4D97-AF65-F5344CB8AC3E}">
        <p14:creationId xmlns:p14="http://schemas.microsoft.com/office/powerpoint/2010/main" val="99682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3679543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141270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174663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133455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3140435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432922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29026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3936264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2337843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72005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150487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35</a:t>
            </a:fld>
            <a:endParaRPr lang="en-US"/>
          </a:p>
        </p:txBody>
      </p:sp>
    </p:spTree>
    <p:extLst>
      <p:ext uri="{BB962C8B-B14F-4D97-AF65-F5344CB8AC3E}">
        <p14:creationId xmlns:p14="http://schemas.microsoft.com/office/powerpoint/2010/main" val="2965445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36</a:t>
            </a:fld>
            <a:endParaRPr lang="en-US"/>
          </a:p>
        </p:txBody>
      </p:sp>
    </p:spTree>
    <p:extLst>
      <p:ext uri="{BB962C8B-B14F-4D97-AF65-F5344CB8AC3E}">
        <p14:creationId xmlns:p14="http://schemas.microsoft.com/office/powerpoint/2010/main" val="3986659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143455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96117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3669127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4051006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3242875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42</a:t>
            </a:fld>
            <a:endParaRPr lang="en-US"/>
          </a:p>
        </p:txBody>
      </p:sp>
    </p:spTree>
    <p:extLst>
      <p:ext uri="{BB962C8B-B14F-4D97-AF65-F5344CB8AC3E}">
        <p14:creationId xmlns:p14="http://schemas.microsoft.com/office/powerpoint/2010/main" val="293934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43</a:t>
            </a:fld>
            <a:endParaRPr lang="en-US"/>
          </a:p>
        </p:txBody>
      </p:sp>
    </p:spTree>
    <p:extLst>
      <p:ext uri="{BB962C8B-B14F-4D97-AF65-F5344CB8AC3E}">
        <p14:creationId xmlns:p14="http://schemas.microsoft.com/office/powerpoint/2010/main" val="325580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STA: 01, 03, 05, 07</a:t>
            </a:r>
          </a:p>
          <a:p>
            <a:pPr marL="0" indent="0">
              <a:buNone/>
            </a:pPr>
            <a:r>
              <a:rPr lang="en-US" dirty="0"/>
              <a:t>MN: 02, 04, 06</a:t>
            </a:r>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44</a:t>
            </a:fld>
            <a:endParaRPr lang="en-US"/>
          </a:p>
        </p:txBody>
      </p:sp>
    </p:spTree>
    <p:extLst>
      <p:ext uri="{BB962C8B-B14F-4D97-AF65-F5344CB8AC3E}">
        <p14:creationId xmlns:p14="http://schemas.microsoft.com/office/powerpoint/2010/main" val="778045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45</a:t>
            </a:fld>
            <a:endParaRPr lang="en-US"/>
          </a:p>
        </p:txBody>
      </p:sp>
    </p:spTree>
    <p:extLst>
      <p:ext uri="{BB962C8B-B14F-4D97-AF65-F5344CB8AC3E}">
        <p14:creationId xmlns:p14="http://schemas.microsoft.com/office/powerpoint/2010/main" val="2221599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46</a:t>
            </a:fld>
            <a:endParaRPr lang="en-US"/>
          </a:p>
        </p:txBody>
      </p:sp>
    </p:spTree>
    <p:extLst>
      <p:ext uri="{BB962C8B-B14F-4D97-AF65-F5344CB8AC3E}">
        <p14:creationId xmlns:p14="http://schemas.microsoft.com/office/powerpoint/2010/main" val="2345155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47</a:t>
            </a:fld>
            <a:endParaRPr lang="en-US"/>
          </a:p>
        </p:txBody>
      </p:sp>
    </p:spTree>
    <p:extLst>
      <p:ext uri="{BB962C8B-B14F-4D97-AF65-F5344CB8AC3E}">
        <p14:creationId xmlns:p14="http://schemas.microsoft.com/office/powerpoint/2010/main" val="34301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48</a:t>
            </a:fld>
            <a:endParaRPr lang="en-US"/>
          </a:p>
        </p:txBody>
      </p:sp>
    </p:spTree>
    <p:extLst>
      <p:ext uri="{BB962C8B-B14F-4D97-AF65-F5344CB8AC3E}">
        <p14:creationId xmlns:p14="http://schemas.microsoft.com/office/powerpoint/2010/main" val="1139851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49</a:t>
            </a:fld>
            <a:endParaRPr lang="en-US"/>
          </a:p>
        </p:txBody>
      </p:sp>
    </p:spTree>
    <p:extLst>
      <p:ext uri="{BB962C8B-B14F-4D97-AF65-F5344CB8AC3E}">
        <p14:creationId xmlns:p14="http://schemas.microsoft.com/office/powerpoint/2010/main" val="4199098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50</a:t>
            </a:fld>
            <a:endParaRPr lang="en-US"/>
          </a:p>
        </p:txBody>
      </p:sp>
    </p:spTree>
    <p:extLst>
      <p:ext uri="{BB962C8B-B14F-4D97-AF65-F5344CB8AC3E}">
        <p14:creationId xmlns:p14="http://schemas.microsoft.com/office/powerpoint/2010/main" val="1119144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51</a:t>
            </a:fld>
            <a:endParaRPr lang="en-US"/>
          </a:p>
        </p:txBody>
      </p:sp>
    </p:spTree>
    <p:extLst>
      <p:ext uri="{BB962C8B-B14F-4D97-AF65-F5344CB8AC3E}">
        <p14:creationId xmlns:p14="http://schemas.microsoft.com/office/powerpoint/2010/main" val="1609300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52</a:t>
            </a:fld>
            <a:endParaRPr lang="en-US"/>
          </a:p>
        </p:txBody>
      </p:sp>
    </p:spTree>
    <p:extLst>
      <p:ext uri="{BB962C8B-B14F-4D97-AF65-F5344CB8AC3E}">
        <p14:creationId xmlns:p14="http://schemas.microsoft.com/office/powerpoint/2010/main" val="3206784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53</a:t>
            </a:fld>
            <a:endParaRPr lang="en-US"/>
          </a:p>
        </p:txBody>
      </p:sp>
    </p:spTree>
    <p:extLst>
      <p:ext uri="{BB962C8B-B14F-4D97-AF65-F5344CB8AC3E}">
        <p14:creationId xmlns:p14="http://schemas.microsoft.com/office/powerpoint/2010/main" val="50111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41516797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54</a:t>
            </a:fld>
            <a:endParaRPr lang="en-US"/>
          </a:p>
        </p:txBody>
      </p:sp>
    </p:spTree>
    <p:extLst>
      <p:ext uri="{BB962C8B-B14F-4D97-AF65-F5344CB8AC3E}">
        <p14:creationId xmlns:p14="http://schemas.microsoft.com/office/powerpoint/2010/main" val="2228257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55</a:t>
            </a:fld>
            <a:endParaRPr lang="en-US"/>
          </a:p>
        </p:txBody>
      </p:sp>
    </p:spTree>
    <p:extLst>
      <p:ext uri="{BB962C8B-B14F-4D97-AF65-F5344CB8AC3E}">
        <p14:creationId xmlns:p14="http://schemas.microsoft.com/office/powerpoint/2010/main" val="486149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56</a:t>
            </a:fld>
            <a:endParaRPr lang="en-US"/>
          </a:p>
        </p:txBody>
      </p:sp>
    </p:spTree>
    <p:extLst>
      <p:ext uri="{BB962C8B-B14F-4D97-AF65-F5344CB8AC3E}">
        <p14:creationId xmlns:p14="http://schemas.microsoft.com/office/powerpoint/2010/main" val="3280886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57</a:t>
            </a:fld>
            <a:endParaRPr lang="en-US"/>
          </a:p>
        </p:txBody>
      </p:sp>
    </p:spTree>
    <p:extLst>
      <p:ext uri="{BB962C8B-B14F-4D97-AF65-F5344CB8AC3E}">
        <p14:creationId xmlns:p14="http://schemas.microsoft.com/office/powerpoint/2010/main" val="681427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58</a:t>
            </a:fld>
            <a:endParaRPr lang="en-US"/>
          </a:p>
        </p:txBody>
      </p:sp>
    </p:spTree>
    <p:extLst>
      <p:ext uri="{BB962C8B-B14F-4D97-AF65-F5344CB8AC3E}">
        <p14:creationId xmlns:p14="http://schemas.microsoft.com/office/powerpoint/2010/main" val="363511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74716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9955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10</a:t>
            </a:fld>
            <a:endParaRPr lang="en-US"/>
          </a:p>
        </p:txBody>
      </p:sp>
    </p:spTree>
    <p:extLst>
      <p:ext uri="{BB962C8B-B14F-4D97-AF65-F5344CB8AC3E}">
        <p14:creationId xmlns:p14="http://schemas.microsoft.com/office/powerpoint/2010/main" val="370249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11</a:t>
            </a:fld>
            <a:endParaRPr lang="en-US"/>
          </a:p>
        </p:txBody>
      </p:sp>
    </p:spTree>
    <p:extLst>
      <p:ext uri="{BB962C8B-B14F-4D97-AF65-F5344CB8AC3E}">
        <p14:creationId xmlns:p14="http://schemas.microsoft.com/office/powerpoint/2010/main" val="2787635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5,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The building blocks of a model-driven design</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9336246" cy="4767330"/>
          </a:xfrm>
        </p:spPr>
        <p:txBody>
          <a:bodyPr/>
          <a:lstStyle/>
          <a:p>
            <a:pPr marL="342900" indent="-342900">
              <a:spcBef>
                <a:spcPts val="1200"/>
              </a:spcBef>
              <a:buFont typeface="Arial" panose="020B0604020202020204" pitchFamily="34" charset="0"/>
              <a:buChar char="•"/>
            </a:pPr>
            <a:r>
              <a:rPr lang="en-US" b="0" i="1" dirty="0"/>
              <a:t>Domain modeling</a:t>
            </a:r>
            <a:r>
              <a:rPr lang="en-US" b="0" dirty="0"/>
              <a:t> is not a matter of making as “realistic” a model as possible. Even in a domain of tangible real-world things, our model is an artificial creation.</a:t>
            </a:r>
          </a:p>
          <a:p>
            <a:pPr marL="342900" indent="-342900">
              <a:spcBef>
                <a:spcPts val="1200"/>
              </a:spcBef>
              <a:buFont typeface="Arial" panose="020B0604020202020204" pitchFamily="34" charset="0"/>
              <a:buChar char="•"/>
            </a:pPr>
            <a:r>
              <a:rPr lang="en-US" b="0" dirty="0"/>
              <a:t>It is more like moviemaking, loosely representing reality to a particular purpose. Just as a moviemaker selects aspects of experience and presents them in an idiosyncratic way to tell a story or make a point, a domain modeler chooses a particular model for its utility.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Domain modeling</a:t>
            </a:r>
          </a:p>
        </p:txBody>
      </p:sp>
      <p:pic>
        <p:nvPicPr>
          <p:cNvPr id="5" name="Picture 4" descr="A picture containing drawing&#10;&#10;Description automatically generated">
            <a:extLst>
              <a:ext uri="{FF2B5EF4-FFF2-40B4-BE49-F238E27FC236}">
                <a16:creationId xmlns:a16="http://schemas.microsoft.com/office/drawing/2014/main" id="{D275760A-16E8-4DBA-B219-2E0A67A08139}"/>
              </a:ext>
            </a:extLst>
          </p:cNvPr>
          <p:cNvPicPr>
            <a:picLocks noChangeAspect="1"/>
          </p:cNvPicPr>
          <p:nvPr/>
        </p:nvPicPr>
        <p:blipFill>
          <a:blip r:embed="rId3"/>
          <a:stretch>
            <a:fillRect/>
          </a:stretch>
        </p:blipFill>
        <p:spPr>
          <a:xfrm>
            <a:off x="10160057" y="3138367"/>
            <a:ext cx="1533525" cy="2981325"/>
          </a:xfrm>
          <a:prstGeom prst="rect">
            <a:avLst/>
          </a:prstGeom>
        </p:spPr>
      </p:pic>
    </p:spTree>
    <p:extLst>
      <p:ext uri="{BB962C8B-B14F-4D97-AF65-F5344CB8AC3E}">
        <p14:creationId xmlns:p14="http://schemas.microsoft.com/office/powerpoint/2010/main" val="264672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r>
              <a:rPr lang="en-US" dirty="0"/>
              <a:t>In DDD, three basic uses determine the choice of a model:</a:t>
            </a:r>
          </a:p>
          <a:p>
            <a:pPr marL="457200" indent="-457200">
              <a:buFont typeface="+mj-lt"/>
              <a:buAutoNum type="arabicPeriod"/>
            </a:pPr>
            <a:r>
              <a:rPr lang="en-US" dirty="0"/>
              <a:t>The model and the heart of the design shape each other.</a:t>
            </a:r>
          </a:p>
          <a:p>
            <a:pPr marL="1143000" lvl="1" indent="-457200"/>
            <a:r>
              <a:rPr lang="en-US" dirty="0"/>
              <a:t>Link between the model and the implementation makes the model relevant and ensures that the analysis that went into it applies to the final product, a running program.</a:t>
            </a:r>
          </a:p>
          <a:p>
            <a:pPr marL="457200" indent="-457200">
              <a:buFont typeface="+mj-lt"/>
              <a:buAutoNum type="arabicPeriod"/>
            </a:pPr>
            <a:r>
              <a:rPr lang="en-US" dirty="0"/>
              <a:t>The model is the backbone of a language used by all team members.</a:t>
            </a:r>
          </a:p>
          <a:p>
            <a:pPr marL="1143000" lvl="1" indent="-457200"/>
            <a:r>
              <a:rPr lang="en-US" dirty="0"/>
              <a:t>Because of the binding of model and implementation, developers can talk about the program in this language. They can communicate with domain experts without translation.</a:t>
            </a:r>
          </a:p>
          <a:p>
            <a:pPr marL="457200" indent="-457200">
              <a:buFont typeface="+mj-lt"/>
              <a:buAutoNum type="arabicPeriod"/>
            </a:pPr>
            <a:r>
              <a:rPr lang="en-US" dirty="0"/>
              <a:t>The model is distilled knowledge.</a:t>
            </a:r>
          </a:p>
          <a:p>
            <a:pPr marL="1143000" lvl="1" indent="-457200"/>
            <a:r>
              <a:rPr lang="en-US" dirty="0"/>
              <a:t>The model is the team’s agreed-upon way of structuring domain knowledge and distinguishing the elements of most interest. A model captures how we choose to think about the domain as we select terms, break down concepts, and relate them.</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Utility of a Model in Domain-Driven Design</a:t>
            </a:r>
          </a:p>
        </p:txBody>
      </p:sp>
    </p:spTree>
    <p:extLst>
      <p:ext uri="{BB962C8B-B14F-4D97-AF65-F5344CB8AC3E}">
        <p14:creationId xmlns:p14="http://schemas.microsoft.com/office/powerpoint/2010/main" val="139543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Crunching Knowledge</a:t>
            </a:r>
          </a:p>
        </p:txBody>
      </p:sp>
    </p:spTree>
    <p:extLst>
      <p:ext uri="{BB962C8B-B14F-4D97-AF65-F5344CB8AC3E}">
        <p14:creationId xmlns:p14="http://schemas.microsoft.com/office/powerpoint/2010/main" val="340485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Example: designing a specialized software tool for printed-circuit board (PCB)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Learning from experts</a:t>
            </a:r>
          </a:p>
        </p:txBody>
      </p:sp>
      <p:pic>
        <p:nvPicPr>
          <p:cNvPr id="4" name="Diagram 1">
            <a:extLst>
              <a:ext uri="{FF2B5EF4-FFF2-40B4-BE49-F238E27FC236}">
                <a16:creationId xmlns:a16="http://schemas.microsoft.com/office/drawing/2014/main" id="{9DE8068C-AF01-4456-AB28-1A22107D96FB}"/>
              </a:ext>
            </a:extLst>
          </p:cNvPr>
          <p:cNvPicPr>
            <a:picLocks noChangeAspect="1"/>
          </p:cNvPicPr>
          <p:nvPr/>
        </p:nvPicPr>
        <p:blipFill>
          <a:blip r:embed="rId3"/>
          <a:stretch>
            <a:fillRect/>
          </a:stretch>
        </p:blipFill>
        <p:spPr>
          <a:xfrm>
            <a:off x="4372577" y="3429000"/>
            <a:ext cx="3419952" cy="695422"/>
          </a:xfrm>
          <a:prstGeom prst="rect">
            <a:avLst/>
          </a:prstGeom>
        </p:spPr>
      </p:pic>
      <p:pic>
        <p:nvPicPr>
          <p:cNvPr id="6" name="Diagram 2">
            <a:extLst>
              <a:ext uri="{FF2B5EF4-FFF2-40B4-BE49-F238E27FC236}">
                <a16:creationId xmlns:a16="http://schemas.microsoft.com/office/drawing/2014/main" id="{C0475AE8-98C6-4991-9B71-BDF1FA352266}"/>
              </a:ext>
            </a:extLst>
          </p:cNvPr>
          <p:cNvPicPr>
            <a:picLocks noChangeAspect="1"/>
          </p:cNvPicPr>
          <p:nvPr/>
        </p:nvPicPr>
        <p:blipFill>
          <a:blip r:embed="rId4"/>
          <a:stretch>
            <a:fillRect/>
          </a:stretch>
        </p:blipFill>
        <p:spPr>
          <a:xfrm>
            <a:off x="4095471" y="2523998"/>
            <a:ext cx="4001058" cy="1810003"/>
          </a:xfrm>
          <a:prstGeom prst="rect">
            <a:avLst/>
          </a:prstGeom>
        </p:spPr>
      </p:pic>
      <p:pic>
        <p:nvPicPr>
          <p:cNvPr id="7" name="Diagram 3">
            <a:extLst>
              <a:ext uri="{FF2B5EF4-FFF2-40B4-BE49-F238E27FC236}">
                <a16:creationId xmlns:a16="http://schemas.microsoft.com/office/drawing/2014/main" id="{92EB17A9-5AAA-42CD-9C17-B9D41623C29C}"/>
              </a:ext>
            </a:extLst>
          </p:cNvPr>
          <p:cNvPicPr>
            <a:picLocks noChangeAspect="1"/>
          </p:cNvPicPr>
          <p:nvPr/>
        </p:nvPicPr>
        <p:blipFill>
          <a:blip r:embed="rId5"/>
          <a:stretch>
            <a:fillRect/>
          </a:stretch>
        </p:blipFill>
        <p:spPr>
          <a:xfrm>
            <a:off x="4119286" y="2657367"/>
            <a:ext cx="3953427" cy="1543265"/>
          </a:xfrm>
          <a:prstGeom prst="rect">
            <a:avLst/>
          </a:prstGeom>
        </p:spPr>
      </p:pic>
      <p:pic>
        <p:nvPicPr>
          <p:cNvPr id="8" name="Diagram 4">
            <a:extLst>
              <a:ext uri="{FF2B5EF4-FFF2-40B4-BE49-F238E27FC236}">
                <a16:creationId xmlns:a16="http://schemas.microsoft.com/office/drawing/2014/main" id="{E29E458B-E685-44AE-B1DB-96E444C15B41}"/>
              </a:ext>
            </a:extLst>
          </p:cNvPr>
          <p:cNvPicPr>
            <a:picLocks noChangeAspect="1"/>
          </p:cNvPicPr>
          <p:nvPr/>
        </p:nvPicPr>
        <p:blipFill>
          <a:blip r:embed="rId6"/>
          <a:stretch>
            <a:fillRect/>
          </a:stretch>
        </p:blipFill>
        <p:spPr>
          <a:xfrm>
            <a:off x="3148443" y="2233444"/>
            <a:ext cx="5868219" cy="2391109"/>
          </a:xfrm>
          <a:prstGeom prst="rect">
            <a:avLst/>
          </a:prstGeom>
        </p:spPr>
      </p:pic>
      <p:pic>
        <p:nvPicPr>
          <p:cNvPr id="9" name="Diagram 5">
            <a:extLst>
              <a:ext uri="{FF2B5EF4-FFF2-40B4-BE49-F238E27FC236}">
                <a16:creationId xmlns:a16="http://schemas.microsoft.com/office/drawing/2014/main" id="{2D5E10EB-BE77-4ECD-A4D8-553D8312D32C}"/>
              </a:ext>
            </a:extLst>
          </p:cNvPr>
          <p:cNvPicPr>
            <a:picLocks noChangeAspect="1"/>
          </p:cNvPicPr>
          <p:nvPr/>
        </p:nvPicPr>
        <p:blipFill>
          <a:blip r:embed="rId7"/>
          <a:stretch>
            <a:fillRect/>
          </a:stretch>
        </p:blipFill>
        <p:spPr>
          <a:xfrm>
            <a:off x="2200094" y="2438261"/>
            <a:ext cx="7791809" cy="2584843"/>
          </a:xfrm>
          <a:prstGeom prst="rect">
            <a:avLst/>
          </a:prstGeom>
        </p:spPr>
      </p:pic>
      <p:pic>
        <p:nvPicPr>
          <p:cNvPr id="10" name="Diagram 6">
            <a:extLst>
              <a:ext uri="{FF2B5EF4-FFF2-40B4-BE49-F238E27FC236}">
                <a16:creationId xmlns:a16="http://schemas.microsoft.com/office/drawing/2014/main" id="{EA8A93C6-B853-4663-A767-4D6B1D85031D}"/>
              </a:ext>
            </a:extLst>
          </p:cNvPr>
          <p:cNvPicPr>
            <a:picLocks noChangeAspect="1"/>
          </p:cNvPicPr>
          <p:nvPr/>
        </p:nvPicPr>
        <p:blipFill>
          <a:blip r:embed="rId8"/>
          <a:stretch>
            <a:fillRect/>
          </a:stretch>
        </p:blipFill>
        <p:spPr>
          <a:xfrm>
            <a:off x="3642970" y="2566867"/>
            <a:ext cx="4906060" cy="2419688"/>
          </a:xfrm>
          <a:prstGeom prst="rect">
            <a:avLst/>
          </a:prstGeom>
        </p:spPr>
      </p:pic>
      <p:pic>
        <p:nvPicPr>
          <p:cNvPr id="11" name="Diagram 7">
            <a:extLst>
              <a:ext uri="{FF2B5EF4-FFF2-40B4-BE49-F238E27FC236}">
                <a16:creationId xmlns:a16="http://schemas.microsoft.com/office/drawing/2014/main" id="{55C7D974-DA2D-43FE-B2BF-6CB371A7E69C}"/>
              </a:ext>
            </a:extLst>
          </p:cNvPr>
          <p:cNvPicPr>
            <a:picLocks noChangeAspect="1"/>
          </p:cNvPicPr>
          <p:nvPr/>
        </p:nvPicPr>
        <p:blipFill>
          <a:blip r:embed="rId9"/>
          <a:stretch>
            <a:fillRect/>
          </a:stretch>
        </p:blipFill>
        <p:spPr>
          <a:xfrm>
            <a:off x="3338127" y="2614499"/>
            <a:ext cx="5515745" cy="2324424"/>
          </a:xfrm>
          <a:prstGeom prst="rect">
            <a:avLst/>
          </a:prstGeom>
        </p:spPr>
      </p:pic>
    </p:spTree>
    <p:extLst>
      <p:ext uri="{BB962C8B-B14F-4D97-AF65-F5344CB8AC3E}">
        <p14:creationId xmlns:p14="http://schemas.microsoft.com/office/powerpoint/2010/main" val="38689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lnSpc>
                <a:spcPct val="150000"/>
              </a:lnSpc>
              <a:buFont typeface="+mj-lt"/>
              <a:buAutoNum type="arabicPeriod"/>
            </a:pPr>
            <a:r>
              <a:rPr lang="en-US" dirty="0"/>
              <a:t>Binding the model and the implementation.</a:t>
            </a:r>
          </a:p>
          <a:p>
            <a:pPr marL="457200" indent="-457200">
              <a:lnSpc>
                <a:spcPct val="150000"/>
              </a:lnSpc>
              <a:buFont typeface="+mj-lt"/>
              <a:buAutoNum type="arabicPeriod"/>
            </a:pPr>
            <a:r>
              <a:rPr lang="en-US" dirty="0"/>
              <a:t>Cultivating a language based on the model</a:t>
            </a:r>
          </a:p>
          <a:p>
            <a:pPr marL="457200" indent="-457200">
              <a:lnSpc>
                <a:spcPct val="150000"/>
              </a:lnSpc>
              <a:buFont typeface="+mj-lt"/>
              <a:buAutoNum type="arabicPeriod"/>
            </a:pPr>
            <a:r>
              <a:rPr lang="en-US" dirty="0"/>
              <a:t>Developing a knowledge-rich model.</a:t>
            </a:r>
          </a:p>
          <a:p>
            <a:pPr marL="457200" indent="-457200">
              <a:lnSpc>
                <a:spcPct val="150000"/>
              </a:lnSpc>
              <a:buFont typeface="+mj-lt"/>
              <a:buAutoNum type="arabicPeriod"/>
            </a:pPr>
            <a:r>
              <a:rPr lang="en-US" dirty="0"/>
              <a:t>Distilling the model.</a:t>
            </a:r>
          </a:p>
          <a:p>
            <a:pPr marL="457200" indent="-457200">
              <a:lnSpc>
                <a:spcPct val="150000"/>
              </a:lnSpc>
              <a:buFont typeface="+mj-lt"/>
              <a:buAutoNum type="arabicPeriod"/>
            </a:pPr>
            <a:r>
              <a:rPr lang="en-US" dirty="0"/>
              <a:t>Brainstorming and experimenting.</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Ingredients of Effective Modeling</a:t>
            </a:r>
          </a:p>
        </p:txBody>
      </p:sp>
      <p:pic>
        <p:nvPicPr>
          <p:cNvPr id="3076" name="Picture 4" descr="Image result for chemical ingredients icon">
            <a:extLst>
              <a:ext uri="{FF2B5EF4-FFF2-40B4-BE49-F238E27FC236}">
                <a16:creationId xmlns:a16="http://schemas.microsoft.com/office/drawing/2014/main" id="{45F03446-D66D-4DE5-91F5-AA5CEB1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43" y="1389704"/>
            <a:ext cx="3732494" cy="347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8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157902" cy="4767330"/>
          </a:xfrm>
        </p:spPr>
        <p:txBody>
          <a:bodyPr/>
          <a:lstStyle/>
          <a:p>
            <a:pPr marL="342900" indent="-342900">
              <a:spcBef>
                <a:spcPts val="1200"/>
              </a:spcBef>
              <a:buFont typeface="Arial" panose="020B0604020202020204" pitchFamily="34" charset="0"/>
              <a:buChar char="•"/>
            </a:pPr>
            <a:r>
              <a:rPr lang="en-US" b="0" dirty="0"/>
              <a:t>Effective domain modelers are knowledge crunchers. They take a torrent of information and probe for the relevant trickle. They try one organizing idea after another, searching for the simple view that makes sense of the mass.</a:t>
            </a:r>
          </a:p>
          <a:p>
            <a:pPr marL="342900" indent="-342900">
              <a:spcBef>
                <a:spcPts val="1200"/>
              </a:spcBef>
              <a:buFont typeface="Arial" panose="020B0604020202020204" pitchFamily="34" charset="0"/>
              <a:buChar char="•"/>
            </a:pPr>
            <a:r>
              <a:rPr lang="en-US" b="0" dirty="0"/>
              <a:t>Many models are tried and rejected or transformed. Success comes in an emerging set of abstract concepts that makes sense of all the detail. </a:t>
            </a:r>
          </a:p>
          <a:p>
            <a:pPr marL="342900" indent="-342900">
              <a:spcBef>
                <a:spcPts val="1200"/>
              </a:spcBef>
              <a:buFont typeface="Arial" panose="020B0604020202020204" pitchFamily="34" charset="0"/>
              <a:buChar char="•"/>
            </a:pPr>
            <a:r>
              <a:rPr lang="en-US" b="0" dirty="0"/>
              <a:t>Knowledge crunching is not a solitary activity. A team of developers and domain experts collaborate, typically led by developers.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Knowledge Crunching</a:t>
            </a:r>
          </a:p>
        </p:txBody>
      </p:sp>
      <p:pic>
        <p:nvPicPr>
          <p:cNvPr id="5" name="Picture 4" descr="A picture containing drawing&#10;&#10;Description automatically generated">
            <a:extLst>
              <a:ext uri="{FF2B5EF4-FFF2-40B4-BE49-F238E27FC236}">
                <a16:creationId xmlns:a16="http://schemas.microsoft.com/office/drawing/2014/main" id="{2F25CADE-C6D3-448C-9503-1124AF63CB79}"/>
              </a:ext>
            </a:extLst>
          </p:cNvPr>
          <p:cNvPicPr>
            <a:picLocks noChangeAspect="1"/>
          </p:cNvPicPr>
          <p:nvPr/>
        </p:nvPicPr>
        <p:blipFill>
          <a:blip r:embed="rId3"/>
          <a:stretch>
            <a:fillRect/>
          </a:stretch>
        </p:blipFill>
        <p:spPr>
          <a:xfrm>
            <a:off x="8893302" y="2271109"/>
            <a:ext cx="3103626" cy="2315782"/>
          </a:xfrm>
          <a:prstGeom prst="rect">
            <a:avLst/>
          </a:prstGeom>
        </p:spPr>
      </p:pic>
    </p:spTree>
    <p:extLst>
      <p:ext uri="{BB962C8B-B14F-4D97-AF65-F5344CB8AC3E}">
        <p14:creationId xmlns:p14="http://schemas.microsoft.com/office/powerpoint/2010/main" val="304916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Communication and the Use of Language</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645582" cy="4767330"/>
          </a:xfrm>
        </p:spPr>
        <p:txBody>
          <a:bodyPr/>
          <a:lstStyle/>
          <a:p>
            <a:pPr marL="342900" indent="-342900">
              <a:spcBef>
                <a:spcPts val="1200"/>
              </a:spcBef>
              <a:buFont typeface="Arial" panose="020B0604020202020204" pitchFamily="34" charset="0"/>
              <a:buChar char="•"/>
            </a:pPr>
            <a:r>
              <a:rPr lang="en-US" b="0" dirty="0"/>
              <a:t>A project faces serious problems when its language is fractured. Domain experts use their jargon while technical team members have their own language tuned for discussing the domain in terms of design.</a:t>
            </a:r>
          </a:p>
          <a:p>
            <a:pPr marL="342900" indent="-342900">
              <a:spcBef>
                <a:spcPts val="1200"/>
              </a:spcBef>
              <a:buFont typeface="Arial" panose="020B0604020202020204" pitchFamily="34" charset="0"/>
              <a:buChar char="•"/>
            </a:pPr>
            <a:r>
              <a:rPr lang="en-US" b="0" dirty="0"/>
              <a:t>The terminology of day-to-day discussions is disconnected from the terminology embedded in the code.</a:t>
            </a:r>
          </a:p>
          <a:p>
            <a:pPr marL="342900" indent="-342900">
              <a:spcBef>
                <a:spcPts val="1200"/>
              </a:spcBef>
              <a:buFont typeface="Arial" panose="020B0604020202020204" pitchFamily="34" charset="0"/>
              <a:buChar char="•"/>
            </a:pPr>
            <a:r>
              <a:rPr lang="en-US" b="0" dirty="0"/>
              <a:t>Translation blunts communication and makes knowledge crunching anemic.</a:t>
            </a:r>
          </a:p>
          <a:p>
            <a:pPr marL="342900" indent="-342900">
              <a:spcBef>
                <a:spcPts val="1200"/>
              </a:spcBef>
              <a:buFont typeface="Arial" panose="020B0604020202020204" pitchFamily="34" charset="0"/>
              <a:buChar char="•"/>
            </a:pPr>
            <a:r>
              <a:rPr lang="en-US" b="0" dirty="0"/>
              <a:t>Yet none of these dialects can be a common language because none serves all needs.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 common problem in communication</a:t>
            </a:r>
          </a:p>
        </p:txBody>
      </p:sp>
      <p:pic>
        <p:nvPicPr>
          <p:cNvPr id="5" name="Picture 4" descr="A close up of a logo&#10;&#10;Description automatically generated">
            <a:extLst>
              <a:ext uri="{FF2B5EF4-FFF2-40B4-BE49-F238E27FC236}">
                <a16:creationId xmlns:a16="http://schemas.microsoft.com/office/drawing/2014/main" id="{180D0817-4AAF-4C62-81DE-A376D447E8C1}"/>
              </a:ext>
            </a:extLst>
          </p:cNvPr>
          <p:cNvPicPr>
            <a:picLocks noChangeAspect="1"/>
          </p:cNvPicPr>
          <p:nvPr/>
        </p:nvPicPr>
        <p:blipFill>
          <a:blip r:embed="rId3"/>
          <a:stretch>
            <a:fillRect/>
          </a:stretch>
        </p:blipFill>
        <p:spPr>
          <a:xfrm>
            <a:off x="9144000" y="2000250"/>
            <a:ext cx="2857500" cy="2857500"/>
          </a:xfrm>
          <a:prstGeom prst="rect">
            <a:avLst/>
          </a:prstGeom>
        </p:spPr>
      </p:pic>
    </p:spTree>
    <p:extLst>
      <p:ext uri="{BB962C8B-B14F-4D97-AF65-F5344CB8AC3E}">
        <p14:creationId xmlns:p14="http://schemas.microsoft.com/office/powerpoint/2010/main" val="2741964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Use the model as the backbone of a language. Commit the team to exercising that language relentlessly in all communication within the team and in the code.</a:t>
            </a:r>
          </a:p>
          <a:p>
            <a:pPr marL="342900" indent="-342900">
              <a:spcBef>
                <a:spcPts val="1200"/>
              </a:spcBef>
              <a:buFont typeface="Arial" panose="020B0604020202020204" pitchFamily="34" charset="0"/>
              <a:buChar char="•"/>
            </a:pPr>
            <a:r>
              <a:rPr lang="en-US" b="0" dirty="0"/>
              <a:t>Iron out difficulties by experimenting with alternative expressions, which reflect alternative models. Then refactor the code, renaming classes, methods, and modules to conform to the new model.</a:t>
            </a:r>
          </a:p>
          <a:p>
            <a:pPr marL="342900" indent="-342900">
              <a:spcBef>
                <a:spcPts val="1200"/>
              </a:spcBef>
              <a:buFont typeface="Arial" panose="020B0604020202020204" pitchFamily="34" charset="0"/>
              <a:buChar char="•"/>
            </a:pPr>
            <a:r>
              <a:rPr lang="en-US" b="0" dirty="0"/>
              <a:t>Recognize that a change in the UBIQUITOUS LANGUAGE is a change to the model.</a:t>
            </a:r>
          </a:p>
          <a:p>
            <a:pPr marL="342900" indent="-342900">
              <a:spcBef>
                <a:spcPts val="1200"/>
              </a:spcBef>
              <a:buFont typeface="Arial" panose="020B0604020202020204" pitchFamily="34" charset="0"/>
              <a:buChar char="•"/>
            </a:pPr>
            <a:r>
              <a:rPr lang="en-US" b="0" dirty="0"/>
              <a:t>Domain experts should object to terms or structures that are awkward or inadequate to convey domain understanding; developers should watch for ambiguity or inconsistency that will trip up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Ubiquitous Language as a solution</a:t>
            </a:r>
          </a:p>
        </p:txBody>
      </p:sp>
    </p:spTree>
    <p:extLst>
      <p:ext uri="{BB962C8B-B14F-4D97-AF65-F5344CB8AC3E}">
        <p14:creationId xmlns:p14="http://schemas.microsoft.com/office/powerpoint/2010/main" val="258596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670555" cy="4767330"/>
          </a:xfrm>
        </p:spPr>
        <p:txBody>
          <a:bodyPr/>
          <a:lstStyle/>
          <a:p>
            <a:pPr marL="342900" indent="-342900">
              <a:spcBef>
                <a:spcPts val="1200"/>
              </a:spcBef>
              <a:buFont typeface="Arial" panose="020B0604020202020204" pitchFamily="34" charset="0"/>
              <a:buChar char="•"/>
            </a:pPr>
            <a:r>
              <a:rPr lang="en-US" b="0" dirty="0"/>
              <a:t>Technical people often feel the need to “shield” the business experts from the domain model.</a:t>
            </a:r>
            <a:endParaRPr lang="ru-UA" b="0" dirty="0"/>
          </a:p>
          <a:p>
            <a:pPr marL="342900" indent="-342900">
              <a:spcBef>
                <a:spcPts val="1200"/>
              </a:spcBef>
              <a:buFont typeface="Arial" panose="020B0604020202020204" pitchFamily="34" charset="0"/>
              <a:buChar char="•"/>
            </a:pPr>
            <a:r>
              <a:rPr lang="en-US" b="0" dirty="0"/>
              <a:t>Of course there are technical components of the design that may not concern the domain experts, but the core of the model had better</a:t>
            </a:r>
            <a:r>
              <a:rPr lang="ru-UA" b="0" dirty="0"/>
              <a:t> </a:t>
            </a:r>
            <a:r>
              <a:rPr lang="en-US" b="0" dirty="0"/>
              <a:t>interest them. Too abstract? Then how do you know the abstractions are sound? Do you understand the domain as deeply as they do?</a:t>
            </a:r>
            <a:endParaRPr lang="ru-UA" b="0" dirty="0"/>
          </a:p>
          <a:p>
            <a:pPr marL="342900" indent="-342900">
              <a:spcBef>
                <a:spcPts val="1200"/>
              </a:spcBef>
              <a:buFont typeface="Arial" panose="020B0604020202020204" pitchFamily="34" charset="0"/>
              <a:buChar char="•"/>
            </a:pPr>
            <a:r>
              <a:rPr lang="en-US" b="0" dirty="0"/>
              <a:t>If sophisticated domain experts don’t understand the model, there is something wrong with the model.</a:t>
            </a:r>
            <a:endParaRPr lang="ru-UA"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One Team, One Language</a:t>
            </a:r>
          </a:p>
        </p:txBody>
      </p:sp>
      <p:pic>
        <p:nvPicPr>
          <p:cNvPr id="8" name="Picture 7" descr="A picture containing game, drawing&#10;&#10;Description automatically generated">
            <a:extLst>
              <a:ext uri="{FF2B5EF4-FFF2-40B4-BE49-F238E27FC236}">
                <a16:creationId xmlns:a16="http://schemas.microsoft.com/office/drawing/2014/main" id="{FB6B919C-ACF7-44BE-9CAB-71CF07589968}"/>
              </a:ext>
            </a:extLst>
          </p:cNvPr>
          <p:cNvPicPr>
            <a:picLocks noChangeAspect="1"/>
          </p:cNvPicPr>
          <p:nvPr/>
        </p:nvPicPr>
        <p:blipFill>
          <a:blip r:embed="rId3"/>
          <a:stretch>
            <a:fillRect/>
          </a:stretch>
        </p:blipFill>
        <p:spPr>
          <a:xfrm>
            <a:off x="8168973" y="1835012"/>
            <a:ext cx="3925491" cy="3187975"/>
          </a:xfrm>
          <a:prstGeom prst="rect">
            <a:avLst/>
          </a:prstGeom>
        </p:spPr>
      </p:pic>
    </p:spTree>
    <p:extLst>
      <p:ext uri="{BB962C8B-B14F-4D97-AF65-F5344CB8AC3E}">
        <p14:creationId xmlns:p14="http://schemas.microsoft.com/office/powerpoint/2010/main" val="58586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book by Eric Evans.</a:t>
            </a:r>
          </a:p>
          <a:p>
            <a:r>
              <a:rPr lang="en-US" dirty="0"/>
              <a:t>This book was published in 2003 and Eric Evans introduce</a:t>
            </a:r>
            <a:r>
              <a:rPr lang="ru-UA" dirty="0"/>
              <a:t>в</a:t>
            </a:r>
            <a:r>
              <a:rPr lang="en-US" dirty="0"/>
              <a:t>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Binding Model and Implementation</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0876718" cy="4767330"/>
          </a:xfrm>
        </p:spPr>
        <p:txBody>
          <a:bodyPr/>
          <a:lstStyle/>
          <a:p>
            <a:pPr marL="342900" indent="-342900">
              <a:spcBef>
                <a:spcPts val="1200"/>
              </a:spcBef>
              <a:buFont typeface="Arial" panose="020B0604020202020204" pitchFamily="34" charset="0"/>
              <a:buChar char="•"/>
            </a:pPr>
            <a:r>
              <a:rPr lang="en-US" b="0" dirty="0"/>
              <a:t>If the design, or some central part of it, does not map to the domain model, that model is of little value, and the correctness of the software is suspect.</a:t>
            </a:r>
            <a:endParaRPr lang="ru-UA" b="0" dirty="0"/>
          </a:p>
          <a:p>
            <a:pPr marL="342900" indent="-342900">
              <a:spcBef>
                <a:spcPts val="1200"/>
              </a:spcBef>
              <a:buFont typeface="Arial" panose="020B0604020202020204" pitchFamily="34" charset="0"/>
              <a:buChar char="•"/>
            </a:pPr>
            <a:r>
              <a:rPr lang="en-US" b="0" dirty="0"/>
              <a:t>At the same time, complex mappings between models and design functions are difficult to understand and, in practice, impossible to maintain as the design changes. A deadly divide opens between analysis and design so that insight gained in each of those activities does not feed into the other.</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Mismatch between Design and Domain Model</a:t>
            </a:r>
          </a:p>
        </p:txBody>
      </p:sp>
      <p:pic>
        <p:nvPicPr>
          <p:cNvPr id="1026" name="Picture 2" descr="cart is related to item, item is related to product and price">
            <a:extLst>
              <a:ext uri="{FF2B5EF4-FFF2-40B4-BE49-F238E27FC236}">
                <a16:creationId xmlns:a16="http://schemas.microsoft.com/office/drawing/2014/main" id="{8DE7E8D2-89C2-4DAD-9654-D7487E3E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25" y="5022154"/>
            <a:ext cx="4086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11" name="Not Equal 10">
            <a:extLst>
              <a:ext uri="{FF2B5EF4-FFF2-40B4-BE49-F238E27FC236}">
                <a16:creationId xmlns:a16="http://schemas.microsoft.com/office/drawing/2014/main" id="{7EE7BE0F-F539-4889-958D-1B4961DB3248}"/>
              </a:ext>
            </a:extLst>
          </p:cNvPr>
          <p:cNvSpPr/>
          <p:nvPr/>
        </p:nvSpPr>
        <p:spPr>
          <a:xfrm>
            <a:off x="5022377" y="5172856"/>
            <a:ext cx="914400" cy="914400"/>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969F20E-509F-431C-92CA-4B110087514A}"/>
              </a:ext>
            </a:extLst>
          </p:cNvPr>
          <p:cNvPicPr>
            <a:picLocks noChangeAspect="1"/>
          </p:cNvPicPr>
          <p:nvPr/>
        </p:nvPicPr>
        <p:blipFill>
          <a:blip r:embed="rId4"/>
          <a:stretch>
            <a:fillRect/>
          </a:stretch>
        </p:blipFill>
        <p:spPr>
          <a:xfrm>
            <a:off x="6766192" y="4593606"/>
            <a:ext cx="5010183" cy="1824063"/>
          </a:xfrm>
          <a:prstGeom prst="rect">
            <a:avLst/>
          </a:prstGeom>
        </p:spPr>
      </p:pic>
    </p:spTree>
    <p:extLst>
      <p:ext uri="{BB962C8B-B14F-4D97-AF65-F5344CB8AC3E}">
        <p14:creationId xmlns:p14="http://schemas.microsoft.com/office/powerpoint/2010/main" val="18656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Design a portion of the software system to reflect the domain model in a very literal way, so that mapping is obvious.</a:t>
            </a:r>
          </a:p>
          <a:p>
            <a:pPr marL="342900" indent="-342900">
              <a:spcBef>
                <a:spcPts val="1200"/>
              </a:spcBef>
              <a:buFont typeface="Arial" panose="020B0604020202020204" pitchFamily="34" charset="0"/>
              <a:buChar char="•"/>
            </a:pPr>
            <a:r>
              <a:rPr lang="en-US" b="0" dirty="0"/>
              <a:t>Revisit the model and modify it to be implemented more naturally in software, even as you seek to make it reflect deeper insight into the domain.</a:t>
            </a:r>
          </a:p>
          <a:p>
            <a:pPr marL="342900" indent="-342900">
              <a:spcBef>
                <a:spcPts val="1200"/>
              </a:spcBef>
              <a:buFont typeface="Arial" panose="020B0604020202020204" pitchFamily="34" charset="0"/>
              <a:buChar char="•"/>
            </a:pPr>
            <a:r>
              <a:rPr lang="en-US" b="0" dirty="0"/>
              <a:t>Demand a single model that serves both purposes well, in addition to supporting a robust UBIQUITOUS LANGUAGE.</a:t>
            </a:r>
          </a:p>
          <a:p>
            <a:pPr marL="342900" indent="-342900">
              <a:spcBef>
                <a:spcPts val="1200"/>
              </a:spcBef>
              <a:buFont typeface="Arial" panose="020B0604020202020204" pitchFamily="34" charset="0"/>
              <a:buChar char="•"/>
            </a:pPr>
            <a:r>
              <a:rPr lang="en-US" b="0" dirty="0"/>
              <a:t>Draw from the model the terminology used in the design and the basic assignment of responsibilities. The code becomes an expression of the model, so a change to the code may be a change to the model. Its effect must ripple through the rest of the project’s activities accordingly.</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it-IT" dirty="0"/>
              <a:t>How to Bind Model and Implementation?</a:t>
            </a:r>
            <a:endParaRPr lang="en-US" dirty="0"/>
          </a:p>
        </p:txBody>
      </p:sp>
    </p:spTree>
    <p:extLst>
      <p:ext uri="{BB962C8B-B14F-4D97-AF65-F5344CB8AC3E}">
        <p14:creationId xmlns:p14="http://schemas.microsoft.com/office/powerpoint/2010/main" val="53934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All teams have specialized roles for members, but </a:t>
            </a:r>
            <a:r>
              <a:rPr lang="en-US" dirty="0" err="1"/>
              <a:t>overseparation</a:t>
            </a:r>
            <a:r>
              <a:rPr lang="en-US" dirty="0"/>
              <a:t> of responsibility for analysis, modeling, design, and programming interferes with Model-Driven Design.</a:t>
            </a:r>
          </a:p>
          <a:p>
            <a:pPr marL="342900" indent="-342900">
              <a:spcBef>
                <a:spcPts val="1200"/>
              </a:spcBef>
              <a:buFont typeface="Arial" panose="020B0604020202020204" pitchFamily="34" charset="0"/>
              <a:buChar char="•"/>
            </a:pPr>
            <a:r>
              <a:rPr lang="en-US" dirty="0"/>
              <a:t>If the people who write the code do not feel responsible for the model, or don’t understand how to make the model work for an application, then the model has nothing to do with the software.</a:t>
            </a:r>
            <a:endParaRPr lang="ru-UA" dirty="0"/>
          </a:p>
          <a:p>
            <a:pPr marL="342900" indent="-342900">
              <a:spcBef>
                <a:spcPts val="1200"/>
              </a:spcBef>
              <a:buFont typeface="Arial" panose="020B0604020202020204" pitchFamily="34" charset="0"/>
              <a:buChar char="•"/>
            </a:pPr>
            <a:r>
              <a:rPr lang="en-US" dirty="0"/>
              <a:t>If developers don’t realize that changing code changes the model, then their refactoring will weaken the model rather than strengthen it.</a:t>
            </a:r>
          </a:p>
          <a:p>
            <a:pPr marL="342900" indent="-342900">
              <a:spcBef>
                <a:spcPts val="1200"/>
              </a:spcBef>
              <a:buFont typeface="Arial" panose="020B0604020202020204" pitchFamily="34" charset="0"/>
              <a:buChar char="•"/>
            </a:pPr>
            <a:r>
              <a:rPr lang="en-US" dirty="0"/>
              <a:t>The knowledge and skills of experienced designers won’t be transferred to other developers if the division of labor prevents the kind of collaboration that conveys subtleties of coding a Model-Driven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Pitfall: </a:t>
            </a:r>
            <a:r>
              <a:rPr lang="en-US" dirty="0" err="1"/>
              <a:t>Overseparation</a:t>
            </a:r>
            <a:r>
              <a:rPr lang="en-US" dirty="0"/>
              <a:t> of Responsibility</a:t>
            </a:r>
          </a:p>
        </p:txBody>
      </p:sp>
    </p:spTree>
    <p:extLst>
      <p:ext uri="{BB962C8B-B14F-4D97-AF65-F5344CB8AC3E}">
        <p14:creationId xmlns:p14="http://schemas.microsoft.com/office/powerpoint/2010/main" val="259097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Any technical person contributing to the model must spend some time touching the code, whatever primary role he or she plays on the project. </a:t>
            </a:r>
          </a:p>
          <a:p>
            <a:pPr marL="342900" indent="-342900">
              <a:spcBef>
                <a:spcPts val="1200"/>
              </a:spcBef>
              <a:buFont typeface="Arial" panose="020B0604020202020204" pitchFamily="34" charset="0"/>
              <a:buChar char="•"/>
            </a:pPr>
            <a:r>
              <a:rPr lang="en-US" dirty="0"/>
              <a:t>Anyone responsible for changing code must learn to express a model through the code.</a:t>
            </a:r>
          </a:p>
          <a:p>
            <a:pPr marL="342900" indent="-342900">
              <a:spcBef>
                <a:spcPts val="1200"/>
              </a:spcBef>
              <a:buFont typeface="Arial" panose="020B0604020202020204" pitchFamily="34" charset="0"/>
              <a:buChar char="•"/>
            </a:pPr>
            <a:r>
              <a:rPr lang="en-US" dirty="0"/>
              <a:t>Every developer must be involved in some level of discussion about the model and have contact with domain experts.</a:t>
            </a:r>
          </a:p>
          <a:p>
            <a:pPr marL="342900" indent="-342900">
              <a:spcBef>
                <a:spcPts val="1200"/>
              </a:spcBef>
              <a:buFont typeface="Arial" panose="020B0604020202020204" pitchFamily="34" charset="0"/>
              <a:buChar char="•"/>
            </a:pPr>
            <a:r>
              <a:rPr lang="en-US" dirty="0"/>
              <a:t>Those who contribute in different ways must consciously engage those who touch the code in a dynamic exchange of model ideas through the UBIQUITOUS LANGUAGE.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Recommendations</a:t>
            </a:r>
          </a:p>
        </p:txBody>
      </p:sp>
    </p:spTree>
    <p:extLst>
      <p:ext uri="{BB962C8B-B14F-4D97-AF65-F5344CB8AC3E}">
        <p14:creationId xmlns:p14="http://schemas.microsoft.com/office/powerpoint/2010/main" val="638214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Isolating the Domain</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516157" cy="4767330"/>
          </a:xfrm>
        </p:spPr>
        <p:txBody>
          <a:bodyPr/>
          <a:lstStyle/>
          <a:p>
            <a:pPr marL="342900" indent="-342900">
              <a:spcBef>
                <a:spcPts val="1200"/>
              </a:spcBef>
              <a:buFont typeface="Arial" panose="020B0604020202020204" pitchFamily="34" charset="0"/>
              <a:buChar char="•"/>
            </a:pPr>
            <a:r>
              <a:rPr lang="en-US" dirty="0"/>
              <a:t>In an object-oriented program, UI, database, and other support code often gets written directly into the business objects. Additional business logic is embedded in the behavior of UI widgets and database scripts. This happens because it is the easiest way to make things work, in the short run.</a:t>
            </a:r>
            <a:endParaRPr lang="ru-UA" dirty="0"/>
          </a:p>
          <a:p>
            <a:pPr marL="342900" indent="-342900">
              <a:spcBef>
                <a:spcPts val="1200"/>
              </a:spcBef>
              <a:buFont typeface="Arial" panose="020B0604020202020204" pitchFamily="34" charset="0"/>
              <a:buChar char="•"/>
            </a:pPr>
            <a:r>
              <a:rPr lang="en-US" dirty="0"/>
              <a:t>When the domain-related code is diffused through such a large amount of other code, it becomes extremely difficult to see and to reason about.</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Mixing domain-related code and other code</a:t>
            </a:r>
          </a:p>
        </p:txBody>
      </p:sp>
      <p:pic>
        <p:nvPicPr>
          <p:cNvPr id="1028" name="Picture 4" descr="Image result for big ball of mud">
            <a:extLst>
              <a:ext uri="{FF2B5EF4-FFF2-40B4-BE49-F238E27FC236}">
                <a16:creationId xmlns:a16="http://schemas.microsoft.com/office/drawing/2014/main" id="{561862AE-27A5-43BE-AE63-F8CC6B093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595" y="1760176"/>
            <a:ext cx="4850222" cy="386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515225" cy="4767330"/>
          </a:xfrm>
        </p:spPr>
        <p:txBody>
          <a:bodyPr/>
          <a:lstStyle/>
          <a:p>
            <a:pPr marL="342900" indent="-342900">
              <a:spcBef>
                <a:spcPts val="1200"/>
              </a:spcBef>
              <a:buFont typeface="Arial" panose="020B0604020202020204" pitchFamily="34" charset="0"/>
              <a:buChar char="•"/>
            </a:pPr>
            <a:r>
              <a:rPr lang="en-US" dirty="0"/>
              <a:t>Partition a complex program into layers. Develop a design within each layer that is cohesive and that depends only on the layers below.</a:t>
            </a:r>
          </a:p>
          <a:p>
            <a:pPr marL="342900" indent="-342900">
              <a:spcBef>
                <a:spcPts val="1200"/>
              </a:spcBef>
              <a:buFont typeface="Arial" panose="020B0604020202020204" pitchFamily="34" charset="0"/>
              <a:buChar char="•"/>
            </a:pPr>
            <a:r>
              <a:rPr lang="en-US" dirty="0"/>
              <a:t>Concentrate all the code related to the domain model in one layer and isolate it from the user interface, application, and infrastructure code. The domain objects, free of the responsibility of displaying themselves, storing themselves, and so forth, can be focused on expressing the domain model.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pic>
        <p:nvPicPr>
          <p:cNvPr id="4" name="Picture 3">
            <a:extLst>
              <a:ext uri="{FF2B5EF4-FFF2-40B4-BE49-F238E27FC236}">
                <a16:creationId xmlns:a16="http://schemas.microsoft.com/office/drawing/2014/main" id="{E781095F-EE96-40F8-9ED7-A57F6478E6A8}"/>
              </a:ext>
            </a:extLst>
          </p:cNvPr>
          <p:cNvPicPr>
            <a:picLocks noChangeAspect="1"/>
          </p:cNvPicPr>
          <p:nvPr/>
        </p:nvPicPr>
        <p:blipFill>
          <a:blip r:embed="rId3"/>
          <a:stretch>
            <a:fillRect/>
          </a:stretch>
        </p:blipFill>
        <p:spPr>
          <a:xfrm>
            <a:off x="7013643" y="1136629"/>
            <a:ext cx="5068139" cy="4983063"/>
          </a:xfrm>
          <a:prstGeom prst="rect">
            <a:avLst/>
          </a:prstGeom>
        </p:spPr>
      </p:pic>
    </p:spTree>
    <p:extLst>
      <p:ext uri="{BB962C8B-B14F-4D97-AF65-F5344CB8AC3E}">
        <p14:creationId xmlns:p14="http://schemas.microsoft.com/office/powerpoint/2010/main" val="63097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graphicFrame>
        <p:nvGraphicFramePr>
          <p:cNvPr id="5" name="Table 5">
            <a:extLst>
              <a:ext uri="{FF2B5EF4-FFF2-40B4-BE49-F238E27FC236}">
                <a16:creationId xmlns:a16="http://schemas.microsoft.com/office/drawing/2014/main" id="{8DED21FE-B469-4D13-8057-896E57B491A6}"/>
              </a:ext>
            </a:extLst>
          </p:cNvPr>
          <p:cNvGraphicFramePr>
            <a:graphicFrameLocks noGrp="1"/>
          </p:cNvGraphicFramePr>
          <p:nvPr>
            <p:extLst>
              <p:ext uri="{D42A27DB-BD31-4B8C-83A1-F6EECF244321}">
                <p14:modId xmlns:p14="http://schemas.microsoft.com/office/powerpoint/2010/main" val="3687416472"/>
              </p:ext>
            </p:extLst>
          </p:nvPr>
        </p:nvGraphicFramePr>
        <p:xfrm>
          <a:off x="516351" y="970186"/>
          <a:ext cx="11070224" cy="5247640"/>
        </p:xfrm>
        <a:graphic>
          <a:graphicData uri="http://schemas.openxmlformats.org/drawingml/2006/table">
            <a:tbl>
              <a:tblPr firstRow="1" bandRow="1">
                <a:tableStyleId>{21E4AEA4-8DFA-4A89-87EB-49C32662AFE0}</a:tableStyleId>
              </a:tblPr>
              <a:tblGrid>
                <a:gridCol w="2276953">
                  <a:extLst>
                    <a:ext uri="{9D8B030D-6E8A-4147-A177-3AD203B41FA5}">
                      <a16:colId xmlns:a16="http://schemas.microsoft.com/office/drawing/2014/main" val="2072436436"/>
                    </a:ext>
                  </a:extLst>
                </a:gridCol>
                <a:gridCol w="8793271">
                  <a:extLst>
                    <a:ext uri="{9D8B030D-6E8A-4147-A177-3AD203B41FA5}">
                      <a16:colId xmlns:a16="http://schemas.microsoft.com/office/drawing/2014/main" val="2609020170"/>
                    </a:ext>
                  </a:extLst>
                </a:gridCol>
              </a:tblGrid>
              <a:tr h="370840">
                <a:tc gridSpan="2">
                  <a:txBody>
                    <a:bodyPr/>
                    <a:lstStyle/>
                    <a:p>
                      <a:r>
                        <a:rPr lang="en-US" sz="2000" b="1" dirty="0"/>
                        <a:t>Conceptual Layers Used in Most Successful Architectures</a:t>
                      </a:r>
                    </a:p>
                  </a:txBody>
                  <a:tcPr/>
                </a:tc>
                <a:tc hMerge="1">
                  <a:txBody>
                    <a:bodyPr/>
                    <a:lstStyle/>
                    <a:p>
                      <a:endParaRPr lang="en-US" dirty="0"/>
                    </a:p>
                  </a:txBody>
                  <a:tcPr/>
                </a:tc>
                <a:extLst>
                  <a:ext uri="{0D108BD9-81ED-4DB2-BD59-A6C34878D82A}">
                    <a16:rowId xmlns:a16="http://schemas.microsoft.com/office/drawing/2014/main" val="1669983875"/>
                  </a:ext>
                </a:extLst>
              </a:tr>
              <a:tr h="370840">
                <a:tc>
                  <a:txBody>
                    <a:bodyPr/>
                    <a:lstStyle/>
                    <a:p>
                      <a:r>
                        <a:rPr lang="en-US" sz="1800" b="1" dirty="0"/>
                        <a:t>Layer</a:t>
                      </a:r>
                    </a:p>
                  </a:txBody>
                  <a:tcPr>
                    <a:solidFill>
                      <a:srgbClr val="D3D3D3"/>
                    </a:solidFill>
                  </a:tcPr>
                </a:tc>
                <a:tc>
                  <a:txBody>
                    <a:bodyPr/>
                    <a:lstStyle/>
                    <a:p>
                      <a:r>
                        <a:rPr lang="en-US" sz="1800" b="1" dirty="0"/>
                        <a:t>Description</a:t>
                      </a:r>
                    </a:p>
                  </a:txBody>
                  <a:tcPr>
                    <a:solidFill>
                      <a:srgbClr val="D3D3D3"/>
                    </a:solidFill>
                  </a:tcPr>
                </a:tc>
                <a:extLst>
                  <a:ext uri="{0D108BD9-81ED-4DB2-BD59-A6C34878D82A}">
                    <a16:rowId xmlns:a16="http://schemas.microsoft.com/office/drawing/2014/main" val="574192205"/>
                  </a:ext>
                </a:extLst>
              </a:tr>
              <a:tr h="370840">
                <a:tc>
                  <a:txBody>
                    <a:bodyPr/>
                    <a:lstStyle/>
                    <a:p>
                      <a:r>
                        <a:rPr lang="en-US" sz="1800" b="0" dirty="0"/>
                        <a:t>User Interface (or Presentation Layer)</a:t>
                      </a:r>
                    </a:p>
                  </a:txBody>
                  <a:tcPr>
                    <a:solidFill>
                      <a:srgbClr val="F8F7F6"/>
                    </a:solidFill>
                  </a:tcPr>
                </a:tc>
                <a:tc>
                  <a:txBody>
                    <a:bodyPr/>
                    <a:lstStyle/>
                    <a:p>
                      <a:r>
                        <a:rPr lang="en-US" sz="1800" dirty="0"/>
                        <a:t>Responsible for showing information to the user and interpreting the user’s commands. The external actor might sometimes be another computer system rather than a human user.</a:t>
                      </a:r>
                    </a:p>
                  </a:txBody>
                  <a:tcPr>
                    <a:solidFill>
                      <a:srgbClr val="F8F7F6"/>
                    </a:solidFill>
                  </a:tcPr>
                </a:tc>
                <a:extLst>
                  <a:ext uri="{0D108BD9-81ED-4DB2-BD59-A6C34878D82A}">
                    <a16:rowId xmlns:a16="http://schemas.microsoft.com/office/drawing/2014/main" val="4130041162"/>
                  </a:ext>
                </a:extLst>
              </a:tr>
              <a:tr h="370840">
                <a:tc>
                  <a:txBody>
                    <a:bodyPr/>
                    <a:lstStyle/>
                    <a:p>
                      <a:r>
                        <a:rPr lang="en-US" sz="1800" b="0" dirty="0"/>
                        <a:t>Application Layer</a:t>
                      </a:r>
                    </a:p>
                  </a:txBody>
                  <a:tcPr>
                    <a:solidFill>
                      <a:srgbClr val="F8F7F6"/>
                    </a:solidFill>
                  </a:tcPr>
                </a:tc>
                <a:tc>
                  <a:txBody>
                    <a:bodyPr/>
                    <a:lstStyle/>
                    <a:p>
                      <a:r>
                        <a:rPr lang="en-US" sz="1800" dirty="0"/>
                        <a:t>Defines the jobs the software is supposed to do and directs the expressive domain objects to work out problems. The tasks this layer is responsible for are meaningful to the business or necessary for interaction with the application layers of other systems. This layer is kept thin. It does not contain business rules or knowledge, but only coordinates tasks and delegates work to collaborations of domain objects in the next layer down.</a:t>
                      </a:r>
                    </a:p>
                  </a:txBody>
                  <a:tcPr>
                    <a:solidFill>
                      <a:srgbClr val="F8F7F6"/>
                    </a:solidFill>
                  </a:tcPr>
                </a:tc>
                <a:extLst>
                  <a:ext uri="{0D108BD9-81ED-4DB2-BD59-A6C34878D82A}">
                    <a16:rowId xmlns:a16="http://schemas.microsoft.com/office/drawing/2014/main" val="4189502349"/>
                  </a:ext>
                </a:extLst>
              </a:tr>
              <a:tr h="370840">
                <a:tc>
                  <a:txBody>
                    <a:bodyPr/>
                    <a:lstStyle/>
                    <a:p>
                      <a:r>
                        <a:rPr lang="en-US" sz="1800" b="0" dirty="0"/>
                        <a:t>Domain Layer (or Model Layer)</a:t>
                      </a:r>
                    </a:p>
                  </a:txBody>
                  <a:tcPr>
                    <a:solidFill>
                      <a:srgbClr val="F8F7F6"/>
                    </a:solidFill>
                  </a:tcPr>
                </a:tc>
                <a:tc>
                  <a:txBody>
                    <a:bodyPr/>
                    <a:lstStyle/>
                    <a:p>
                      <a:r>
                        <a:rPr lang="en-US" sz="1800" dirty="0"/>
                        <a:t>Responsible for representing concepts of the business, information about the business situation, and business rules. State that reflects the business situation is controlled and used here, even though the technical details of storing it are delegated to the infrastructure. </a:t>
                      </a:r>
                      <a:r>
                        <a:rPr lang="en-US" sz="1800" i="1" dirty="0"/>
                        <a:t>This layer is the heart of business software.</a:t>
                      </a:r>
                    </a:p>
                  </a:txBody>
                  <a:tcPr>
                    <a:solidFill>
                      <a:srgbClr val="F8F7F6"/>
                    </a:solidFill>
                  </a:tcPr>
                </a:tc>
                <a:extLst>
                  <a:ext uri="{0D108BD9-81ED-4DB2-BD59-A6C34878D82A}">
                    <a16:rowId xmlns:a16="http://schemas.microsoft.com/office/drawing/2014/main" val="1829765986"/>
                  </a:ext>
                </a:extLst>
              </a:tr>
              <a:tr h="370840">
                <a:tc>
                  <a:txBody>
                    <a:bodyPr/>
                    <a:lstStyle/>
                    <a:p>
                      <a:r>
                        <a:rPr lang="en-US" sz="1800" b="0" dirty="0"/>
                        <a:t>Infrastructure Layer</a:t>
                      </a:r>
                    </a:p>
                  </a:txBody>
                  <a:tcPr>
                    <a:solidFill>
                      <a:srgbClr val="F8F7F6"/>
                    </a:solidFill>
                  </a:tcPr>
                </a:tc>
                <a:tc>
                  <a:txBody>
                    <a:bodyPr/>
                    <a:lstStyle/>
                    <a:p>
                      <a:r>
                        <a:rPr lang="en-US" sz="1800" dirty="0"/>
                        <a:t>Provides generic technical capabilities that support the higher layers: message sending for the application, persistence for the domain, and so on.</a:t>
                      </a:r>
                    </a:p>
                  </a:txBody>
                  <a:tcPr>
                    <a:solidFill>
                      <a:srgbClr val="F8F7F6"/>
                    </a:solidFill>
                  </a:tcPr>
                </a:tc>
                <a:extLst>
                  <a:ext uri="{0D108BD9-81ED-4DB2-BD59-A6C34878D82A}">
                    <a16:rowId xmlns:a16="http://schemas.microsoft.com/office/drawing/2014/main" val="585068763"/>
                  </a:ext>
                </a:extLst>
              </a:tr>
            </a:tbl>
          </a:graphicData>
        </a:graphic>
      </p:graphicFrame>
    </p:spTree>
    <p:extLst>
      <p:ext uri="{BB962C8B-B14F-4D97-AF65-F5344CB8AC3E}">
        <p14:creationId xmlns:p14="http://schemas.microsoft.com/office/powerpoint/2010/main" val="236332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 Model Expressed in Software</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For every traversable association in the model, there is a mechanism in the software with the same properties.</a:t>
            </a:r>
            <a:endParaRPr lang="ru-UA" b="0" dirty="0"/>
          </a:p>
          <a:p>
            <a:pPr marL="342900" indent="-342900">
              <a:spcBef>
                <a:spcPts val="1200"/>
              </a:spcBef>
              <a:buFont typeface="Arial" panose="020B0604020202020204" pitchFamily="34" charset="0"/>
              <a:buChar char="•"/>
            </a:pPr>
            <a:r>
              <a:rPr lang="en-US" b="0" dirty="0"/>
              <a:t>There are at least three ways of making associations more tractable.</a:t>
            </a:r>
            <a:endParaRPr lang="ru-UA" b="0" dirty="0"/>
          </a:p>
          <a:p>
            <a:pPr marL="1143000" lvl="1" indent="-457200">
              <a:spcBef>
                <a:spcPts val="1200"/>
              </a:spcBef>
              <a:buFont typeface="+mj-lt"/>
              <a:buAutoNum type="arabicPeriod"/>
            </a:pPr>
            <a:r>
              <a:rPr lang="en-US" b="0" dirty="0"/>
              <a:t>Imposing a traversal direction </a:t>
            </a:r>
            <a:endParaRPr lang="ru-UA" b="0" dirty="0"/>
          </a:p>
          <a:p>
            <a:pPr marL="1143000" lvl="1" indent="-457200">
              <a:spcBef>
                <a:spcPts val="1200"/>
              </a:spcBef>
              <a:buFont typeface="+mj-lt"/>
              <a:buAutoNum type="arabicPeriod"/>
            </a:pPr>
            <a:r>
              <a:rPr lang="en-US" b="0" dirty="0"/>
              <a:t>Adding a qualifier, effectively reducing multiplicity </a:t>
            </a:r>
            <a:endParaRPr lang="ru-UA" b="0" dirty="0"/>
          </a:p>
          <a:p>
            <a:pPr marL="1143000" lvl="1" indent="-457200">
              <a:spcBef>
                <a:spcPts val="1200"/>
              </a:spcBef>
              <a:buFont typeface="+mj-lt"/>
              <a:buAutoNum type="arabicPeriod"/>
            </a:pPr>
            <a:r>
              <a:rPr lang="en-US" b="0" dirty="0"/>
              <a:t>Eliminating nonessential associations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Associations</a:t>
            </a:r>
          </a:p>
        </p:txBody>
      </p:sp>
      <p:pic>
        <p:nvPicPr>
          <p:cNvPr id="4" name="Picture 3">
            <a:extLst>
              <a:ext uri="{FF2B5EF4-FFF2-40B4-BE49-F238E27FC236}">
                <a16:creationId xmlns:a16="http://schemas.microsoft.com/office/drawing/2014/main" id="{20D22653-2ADB-4BEB-9001-4C08F04A1B60}"/>
              </a:ext>
            </a:extLst>
          </p:cNvPr>
          <p:cNvPicPr>
            <a:picLocks noChangeAspect="1"/>
          </p:cNvPicPr>
          <p:nvPr/>
        </p:nvPicPr>
        <p:blipFill>
          <a:blip r:embed="rId3"/>
          <a:stretch>
            <a:fillRect/>
          </a:stretch>
        </p:blipFill>
        <p:spPr>
          <a:xfrm>
            <a:off x="8970314" y="1495486"/>
            <a:ext cx="2197175" cy="3867028"/>
          </a:xfrm>
          <a:prstGeom prst="rect">
            <a:avLst/>
          </a:prstGeom>
        </p:spPr>
      </p:pic>
    </p:spTree>
    <p:extLst>
      <p:ext uri="{BB962C8B-B14F-4D97-AF65-F5344CB8AC3E}">
        <p14:creationId xmlns:p14="http://schemas.microsoft.com/office/powerpoint/2010/main" val="195166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Some objects are not defined primarily by their attributes. They represent a thread of identity that runs through time and often across distinct representations.</a:t>
            </a:r>
          </a:p>
          <a:p>
            <a:pPr marL="342900" indent="-342900">
              <a:spcBef>
                <a:spcPts val="1200"/>
              </a:spcBef>
              <a:buFont typeface="Arial" panose="020B0604020202020204" pitchFamily="34" charset="0"/>
              <a:buChar char="•"/>
            </a:pPr>
            <a:r>
              <a:rPr lang="en-US" b="0" dirty="0"/>
              <a:t>Sometimes such an object must be matched with another object even though attributes differ. An object must be distinguished from other objects even though they might have the same attributes.</a:t>
            </a:r>
          </a:p>
          <a:p>
            <a:pPr marL="342900" indent="-342900">
              <a:spcBef>
                <a:spcPts val="1200"/>
              </a:spcBef>
              <a:buFont typeface="Arial" panose="020B0604020202020204" pitchFamily="34" charset="0"/>
              <a:buChar char="•"/>
            </a:pPr>
            <a:r>
              <a:rPr lang="en-US" b="0" dirty="0"/>
              <a:t>Mistaken identity can lead to data corruption.</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Entities (Reference Objects)</a:t>
            </a:r>
          </a:p>
        </p:txBody>
      </p:sp>
      <p:pic>
        <p:nvPicPr>
          <p:cNvPr id="4" name="Picture 3">
            <a:extLst>
              <a:ext uri="{FF2B5EF4-FFF2-40B4-BE49-F238E27FC236}">
                <a16:creationId xmlns:a16="http://schemas.microsoft.com/office/drawing/2014/main" id="{97625872-A03C-4667-ADD3-F5FFBCA72BCD}"/>
              </a:ext>
            </a:extLst>
          </p:cNvPr>
          <p:cNvPicPr>
            <a:picLocks noChangeAspect="1"/>
          </p:cNvPicPr>
          <p:nvPr/>
        </p:nvPicPr>
        <p:blipFill>
          <a:blip r:embed="rId3"/>
          <a:stretch>
            <a:fillRect/>
          </a:stretch>
        </p:blipFill>
        <p:spPr>
          <a:xfrm>
            <a:off x="8726466" y="1352362"/>
            <a:ext cx="2609589" cy="3991895"/>
          </a:xfrm>
          <a:prstGeom prst="rect">
            <a:avLst/>
          </a:prstGeom>
        </p:spPr>
      </p:pic>
    </p:spTree>
    <p:extLst>
      <p:ext uri="{BB962C8B-B14F-4D97-AF65-F5344CB8AC3E}">
        <p14:creationId xmlns:p14="http://schemas.microsoft.com/office/powerpoint/2010/main" val="427331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When an object is distinguished by its identity, rather than its attributes, make this primary to its definition in the model. Keep the class definition simple and focused on life cycle continuity and identity. </a:t>
            </a:r>
          </a:p>
          <a:p>
            <a:pPr marL="342900" indent="-342900">
              <a:spcBef>
                <a:spcPts val="1200"/>
              </a:spcBef>
              <a:buFont typeface="Arial" panose="020B0604020202020204" pitchFamily="34" charset="0"/>
              <a:buChar char="•"/>
            </a:pPr>
            <a:r>
              <a:rPr lang="en-US" b="0" dirty="0"/>
              <a:t>Define a means of distinguishing each object regardless of its form or history. Be alert to requirements that call for matching objects by attributes.</a:t>
            </a:r>
          </a:p>
          <a:p>
            <a:pPr marL="342900" indent="-342900">
              <a:spcBef>
                <a:spcPts val="1200"/>
              </a:spcBef>
              <a:buFont typeface="Arial" panose="020B0604020202020204" pitchFamily="34" charset="0"/>
              <a:buChar char="•"/>
            </a:pPr>
            <a:r>
              <a:rPr lang="en-US" b="0" dirty="0"/>
              <a:t>Define an operation that is guaranteed to produce a unique result for each object, possibly by attaching a symbol that is guaranteed unique. This means of identification may come from the outside, or it may be an arbitrary identifier created by and for the system, but it must correspond to the identity distinctions in the model. The model must define what it means to be the same thing.</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Entities - Recommendations</a:t>
            </a:r>
          </a:p>
        </p:txBody>
      </p:sp>
    </p:spTree>
    <p:extLst>
      <p:ext uri="{BB962C8B-B14F-4D97-AF65-F5344CB8AC3E}">
        <p14:creationId xmlns:p14="http://schemas.microsoft.com/office/powerpoint/2010/main" val="2238730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When you care only about the attributes of an element of the model, classify it as a VALUE OBJECT. Make it express the meaning of the attributes it conveys and give it related functionality. Treat the VALUE OBJECT as immutable. Don’t give it any identity and avoid the design complexities necessary to maintain ENTITIES.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Value Objects</a:t>
            </a:r>
          </a:p>
        </p:txBody>
      </p:sp>
      <p:pic>
        <p:nvPicPr>
          <p:cNvPr id="4" name="Picture 3">
            <a:extLst>
              <a:ext uri="{FF2B5EF4-FFF2-40B4-BE49-F238E27FC236}">
                <a16:creationId xmlns:a16="http://schemas.microsoft.com/office/drawing/2014/main" id="{5FF796F3-BE4E-49EF-9314-6A9B3D89D0EC}"/>
              </a:ext>
            </a:extLst>
          </p:cNvPr>
          <p:cNvPicPr>
            <a:picLocks noChangeAspect="1"/>
          </p:cNvPicPr>
          <p:nvPr/>
        </p:nvPicPr>
        <p:blipFill>
          <a:blip r:embed="rId3"/>
          <a:stretch>
            <a:fillRect/>
          </a:stretch>
        </p:blipFill>
        <p:spPr>
          <a:xfrm>
            <a:off x="8198826" y="1262942"/>
            <a:ext cx="3322980" cy="4944433"/>
          </a:xfrm>
          <a:prstGeom prst="rect">
            <a:avLst/>
          </a:prstGeom>
        </p:spPr>
      </p:pic>
    </p:spTree>
    <p:extLst>
      <p:ext uri="{BB962C8B-B14F-4D97-AF65-F5344CB8AC3E}">
        <p14:creationId xmlns:p14="http://schemas.microsoft.com/office/powerpoint/2010/main" val="262292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Some concepts from the domain aren’t natural to model as objects.</a:t>
            </a:r>
          </a:p>
          <a:p>
            <a:pPr marL="342900" indent="-342900">
              <a:spcBef>
                <a:spcPts val="1200"/>
              </a:spcBef>
              <a:buFont typeface="Arial" panose="020B0604020202020204" pitchFamily="34" charset="0"/>
              <a:buChar char="•"/>
            </a:pPr>
            <a:r>
              <a:rPr lang="en-US" b="0" dirty="0"/>
              <a:t>When a significant process or transformation in the domain is not a natural responsibility of an ENTITY or VALUE OBJECT, add an operation to the model as a standalone interface declared as a SERVICE. Define the interface in terms of the language of the model and make sure the operation name is part of the UBIQUITOUS LANGUAGE.</a:t>
            </a:r>
            <a:endParaRPr lang="ru-UA" b="0" dirty="0"/>
          </a:p>
          <a:p>
            <a:pPr marL="342900" indent="-342900">
              <a:spcBef>
                <a:spcPts val="1200"/>
              </a:spcBef>
              <a:buFont typeface="Arial" panose="020B0604020202020204" pitchFamily="34" charset="0"/>
              <a:buChar char="•"/>
            </a:pPr>
            <a:endParaRPr lang="en-US"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Services</a:t>
            </a:r>
          </a:p>
        </p:txBody>
      </p:sp>
      <p:pic>
        <p:nvPicPr>
          <p:cNvPr id="2052" name="Picture 4">
            <a:extLst>
              <a:ext uri="{FF2B5EF4-FFF2-40B4-BE49-F238E27FC236}">
                <a16:creationId xmlns:a16="http://schemas.microsoft.com/office/drawing/2014/main" id="{AB4805F1-272E-4C79-9EFB-B279B763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861" y="1465548"/>
            <a:ext cx="4311915" cy="276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3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9" y="1352362"/>
            <a:ext cx="7463338" cy="4767330"/>
          </a:xfrm>
        </p:spPr>
        <p:txBody>
          <a:bodyPr/>
          <a:lstStyle/>
          <a:p>
            <a:pPr>
              <a:spcBef>
                <a:spcPts val="1200"/>
              </a:spcBef>
            </a:pPr>
            <a:r>
              <a:rPr lang="en-US" b="0" dirty="0"/>
              <a:t>A good SERVICE has three characteristics.</a:t>
            </a:r>
          </a:p>
          <a:p>
            <a:pPr marL="457200" indent="-457200">
              <a:spcBef>
                <a:spcPts val="1200"/>
              </a:spcBef>
              <a:buFont typeface="+mj-lt"/>
              <a:buAutoNum type="arabicPeriod"/>
            </a:pPr>
            <a:r>
              <a:rPr lang="en-US" b="0" dirty="0"/>
              <a:t>The operation relates to a domain concept that is not a natural part of an ENTITY or VALUE OBJECT.</a:t>
            </a:r>
          </a:p>
          <a:p>
            <a:pPr marL="457200" indent="-457200">
              <a:spcBef>
                <a:spcPts val="1200"/>
              </a:spcBef>
              <a:buFont typeface="+mj-lt"/>
              <a:buAutoNum type="arabicPeriod"/>
            </a:pPr>
            <a:r>
              <a:rPr lang="en-US" b="0" dirty="0"/>
              <a:t>The interface is defined in terms of other elements of the domain model.</a:t>
            </a:r>
          </a:p>
          <a:p>
            <a:pPr marL="457200" indent="-457200">
              <a:spcBef>
                <a:spcPts val="1200"/>
              </a:spcBef>
              <a:buFont typeface="+mj-lt"/>
              <a:buAutoNum type="arabicPeriod"/>
            </a:pPr>
            <a:r>
              <a:rPr lang="en-US" b="0" dirty="0"/>
              <a:t>The operation is stateless.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Characteristics of a Service</a:t>
            </a:r>
          </a:p>
        </p:txBody>
      </p:sp>
      <p:pic>
        <p:nvPicPr>
          <p:cNvPr id="4" name="Picture 3" descr="A close up of a sign&#10;&#10;Description automatically generated">
            <a:extLst>
              <a:ext uri="{FF2B5EF4-FFF2-40B4-BE49-F238E27FC236}">
                <a16:creationId xmlns:a16="http://schemas.microsoft.com/office/drawing/2014/main" id="{F814B03F-DCA0-4585-A0BA-7BCE4DF575DD}"/>
              </a:ext>
            </a:extLst>
          </p:cNvPr>
          <p:cNvPicPr>
            <a:picLocks noChangeAspect="1"/>
          </p:cNvPicPr>
          <p:nvPr/>
        </p:nvPicPr>
        <p:blipFill>
          <a:blip r:embed="rId3"/>
          <a:stretch>
            <a:fillRect/>
          </a:stretch>
        </p:blipFill>
        <p:spPr>
          <a:xfrm>
            <a:off x="8768220" y="1352362"/>
            <a:ext cx="2573478" cy="3563277"/>
          </a:xfrm>
          <a:prstGeom prst="rect">
            <a:avLst/>
          </a:prstGeom>
        </p:spPr>
      </p:pic>
    </p:spTree>
    <p:extLst>
      <p:ext uri="{BB962C8B-B14F-4D97-AF65-F5344CB8AC3E}">
        <p14:creationId xmlns:p14="http://schemas.microsoft.com/office/powerpoint/2010/main" val="1850917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Partitioning Services into Layers</a:t>
            </a:r>
          </a:p>
        </p:txBody>
      </p:sp>
      <p:graphicFrame>
        <p:nvGraphicFramePr>
          <p:cNvPr id="5" name="Table 5">
            <a:extLst>
              <a:ext uri="{FF2B5EF4-FFF2-40B4-BE49-F238E27FC236}">
                <a16:creationId xmlns:a16="http://schemas.microsoft.com/office/drawing/2014/main" id="{8DED21FE-B469-4D13-8057-896E57B491A6}"/>
              </a:ext>
            </a:extLst>
          </p:cNvPr>
          <p:cNvGraphicFramePr>
            <a:graphicFrameLocks noGrp="1"/>
          </p:cNvGraphicFramePr>
          <p:nvPr>
            <p:extLst>
              <p:ext uri="{D42A27DB-BD31-4B8C-83A1-F6EECF244321}">
                <p14:modId xmlns:p14="http://schemas.microsoft.com/office/powerpoint/2010/main" val="2474239007"/>
              </p:ext>
            </p:extLst>
          </p:nvPr>
        </p:nvGraphicFramePr>
        <p:xfrm>
          <a:off x="516351" y="970186"/>
          <a:ext cx="11070224" cy="4333240"/>
        </p:xfrm>
        <a:graphic>
          <a:graphicData uri="http://schemas.openxmlformats.org/drawingml/2006/table">
            <a:tbl>
              <a:tblPr firstRow="1" bandRow="1">
                <a:tableStyleId>{21E4AEA4-8DFA-4A89-87EB-49C32662AFE0}</a:tableStyleId>
              </a:tblPr>
              <a:tblGrid>
                <a:gridCol w="2276953">
                  <a:extLst>
                    <a:ext uri="{9D8B030D-6E8A-4147-A177-3AD203B41FA5}">
                      <a16:colId xmlns:a16="http://schemas.microsoft.com/office/drawing/2014/main" val="2072436436"/>
                    </a:ext>
                  </a:extLst>
                </a:gridCol>
                <a:gridCol w="8793271">
                  <a:extLst>
                    <a:ext uri="{9D8B030D-6E8A-4147-A177-3AD203B41FA5}">
                      <a16:colId xmlns:a16="http://schemas.microsoft.com/office/drawing/2014/main" val="2609020170"/>
                    </a:ext>
                  </a:extLst>
                </a:gridCol>
              </a:tblGrid>
              <a:tr h="370840">
                <a:tc gridSpan="2">
                  <a:txBody>
                    <a:bodyPr/>
                    <a:lstStyle/>
                    <a:p>
                      <a:r>
                        <a:rPr lang="en-US" sz="2000" b="1" dirty="0"/>
                        <a:t>Partitioning Services into Layers</a:t>
                      </a:r>
                    </a:p>
                  </a:txBody>
                  <a:tcPr/>
                </a:tc>
                <a:tc hMerge="1">
                  <a:txBody>
                    <a:bodyPr/>
                    <a:lstStyle/>
                    <a:p>
                      <a:endParaRPr lang="en-US" dirty="0"/>
                    </a:p>
                  </a:txBody>
                  <a:tcPr/>
                </a:tc>
                <a:extLst>
                  <a:ext uri="{0D108BD9-81ED-4DB2-BD59-A6C34878D82A}">
                    <a16:rowId xmlns:a16="http://schemas.microsoft.com/office/drawing/2014/main" val="1669983875"/>
                  </a:ext>
                </a:extLst>
              </a:tr>
              <a:tr h="370840">
                <a:tc>
                  <a:txBody>
                    <a:bodyPr/>
                    <a:lstStyle/>
                    <a:p>
                      <a:r>
                        <a:rPr lang="en-US" sz="1800" b="1" dirty="0"/>
                        <a:t>Layer</a:t>
                      </a:r>
                    </a:p>
                  </a:txBody>
                  <a:tcPr>
                    <a:solidFill>
                      <a:srgbClr val="D3D3D3"/>
                    </a:solidFill>
                  </a:tcPr>
                </a:tc>
                <a:tc>
                  <a:txBody>
                    <a:bodyPr/>
                    <a:lstStyle/>
                    <a:p>
                      <a:r>
                        <a:rPr lang="en-US" sz="1800" b="1" dirty="0"/>
                        <a:t>Responsibility</a:t>
                      </a:r>
                    </a:p>
                  </a:txBody>
                  <a:tcPr>
                    <a:solidFill>
                      <a:srgbClr val="D3D3D3"/>
                    </a:solidFill>
                  </a:tcPr>
                </a:tc>
                <a:extLst>
                  <a:ext uri="{0D108BD9-81ED-4DB2-BD59-A6C34878D82A}">
                    <a16:rowId xmlns:a16="http://schemas.microsoft.com/office/drawing/2014/main" val="574192205"/>
                  </a:ext>
                </a:extLst>
              </a:tr>
              <a:tr h="370840">
                <a:tc>
                  <a:txBody>
                    <a:bodyPr/>
                    <a:lstStyle/>
                    <a:p>
                      <a:r>
                        <a:rPr lang="en-US" sz="1800" b="0" dirty="0"/>
                        <a:t>Application</a:t>
                      </a:r>
                    </a:p>
                  </a:txBody>
                  <a:tcPr>
                    <a:solidFill>
                      <a:srgbClr val="F8F7F6"/>
                    </a:solidFill>
                  </a:tcPr>
                </a:tc>
                <a:tc>
                  <a:txBody>
                    <a:bodyPr/>
                    <a:lstStyle/>
                    <a:p>
                      <a:r>
                        <a:rPr lang="en-US" sz="1800" i="1" dirty="0"/>
                        <a:t>Funds Transfer App Service</a:t>
                      </a:r>
                    </a:p>
                    <a:p>
                      <a:pPr marL="285750" indent="-285750">
                        <a:buFont typeface="Arial" panose="020B0604020202020204" pitchFamily="34" charset="0"/>
                        <a:buChar char="•"/>
                      </a:pPr>
                      <a:r>
                        <a:rPr lang="en-US" sz="1800" dirty="0"/>
                        <a:t>Digests input (such as an XML request).</a:t>
                      </a:r>
                    </a:p>
                    <a:p>
                      <a:pPr marL="285750" indent="-285750">
                        <a:buFont typeface="Arial" panose="020B0604020202020204" pitchFamily="34" charset="0"/>
                        <a:buChar char="•"/>
                      </a:pPr>
                      <a:r>
                        <a:rPr lang="en-US" sz="1800" dirty="0"/>
                        <a:t>Sends message to domain service for fulfillment.</a:t>
                      </a:r>
                    </a:p>
                    <a:p>
                      <a:pPr marL="285750" indent="-285750">
                        <a:buFont typeface="Arial" panose="020B0604020202020204" pitchFamily="34" charset="0"/>
                        <a:buChar char="•"/>
                      </a:pPr>
                      <a:r>
                        <a:rPr lang="en-US" sz="1800" dirty="0"/>
                        <a:t>Listens for confirmation.</a:t>
                      </a:r>
                    </a:p>
                    <a:p>
                      <a:pPr marL="285750" indent="-285750">
                        <a:buFont typeface="Arial" panose="020B0604020202020204" pitchFamily="34" charset="0"/>
                        <a:buChar char="•"/>
                      </a:pPr>
                      <a:r>
                        <a:rPr lang="en-US" sz="1800" dirty="0"/>
                        <a:t>Decides to send notification using infrastructure service.</a:t>
                      </a:r>
                    </a:p>
                  </a:txBody>
                  <a:tcPr>
                    <a:solidFill>
                      <a:srgbClr val="F8F7F6"/>
                    </a:solidFill>
                  </a:tcPr>
                </a:tc>
                <a:extLst>
                  <a:ext uri="{0D108BD9-81ED-4DB2-BD59-A6C34878D82A}">
                    <a16:rowId xmlns:a16="http://schemas.microsoft.com/office/drawing/2014/main" val="4189502349"/>
                  </a:ext>
                </a:extLst>
              </a:tr>
              <a:tr h="370840">
                <a:tc>
                  <a:txBody>
                    <a:bodyPr/>
                    <a:lstStyle/>
                    <a:p>
                      <a:r>
                        <a:rPr lang="en-US" sz="1800" b="0" dirty="0"/>
                        <a:t>Domain</a:t>
                      </a:r>
                    </a:p>
                  </a:txBody>
                  <a:tcPr>
                    <a:solidFill>
                      <a:srgbClr val="F8F7F6"/>
                    </a:solidFill>
                  </a:tcPr>
                </a:tc>
                <a:tc>
                  <a:txBody>
                    <a:bodyPr/>
                    <a:lstStyle/>
                    <a:p>
                      <a:r>
                        <a:rPr lang="en-US" sz="1800" i="1" dirty="0"/>
                        <a:t>Funds Transfer Domain Service</a:t>
                      </a:r>
                    </a:p>
                    <a:p>
                      <a:pPr marL="285750" indent="-285750">
                        <a:buFont typeface="Arial" panose="020B0604020202020204" pitchFamily="34" charset="0"/>
                        <a:buChar char="•"/>
                      </a:pPr>
                      <a:r>
                        <a:rPr lang="en-US" sz="1800" i="0" dirty="0"/>
                        <a:t>Interacts with necessary Account and Ledger objects, making appropriate debits and credits.</a:t>
                      </a:r>
                    </a:p>
                    <a:p>
                      <a:pPr marL="285750" indent="-285750">
                        <a:buFont typeface="Arial" panose="020B0604020202020204" pitchFamily="34" charset="0"/>
                        <a:buChar char="•"/>
                      </a:pPr>
                      <a:r>
                        <a:rPr lang="en-US" sz="1800" i="0" dirty="0"/>
                        <a:t>Supplies confirmation of result (transfer allowed or not, and so on).</a:t>
                      </a:r>
                    </a:p>
                  </a:txBody>
                  <a:tcPr>
                    <a:solidFill>
                      <a:srgbClr val="F8F7F6"/>
                    </a:solidFill>
                  </a:tcPr>
                </a:tc>
                <a:extLst>
                  <a:ext uri="{0D108BD9-81ED-4DB2-BD59-A6C34878D82A}">
                    <a16:rowId xmlns:a16="http://schemas.microsoft.com/office/drawing/2014/main" val="1829765986"/>
                  </a:ext>
                </a:extLst>
              </a:tr>
              <a:tr h="370840">
                <a:tc>
                  <a:txBody>
                    <a:bodyPr/>
                    <a:lstStyle/>
                    <a:p>
                      <a:r>
                        <a:rPr lang="en-US" sz="1800" b="0" dirty="0"/>
                        <a:t>Infrastructure</a:t>
                      </a:r>
                    </a:p>
                  </a:txBody>
                  <a:tcPr>
                    <a:solidFill>
                      <a:srgbClr val="F8F7F6"/>
                    </a:solidFill>
                  </a:tcPr>
                </a:tc>
                <a:tc>
                  <a:txBody>
                    <a:bodyPr/>
                    <a:lstStyle/>
                    <a:p>
                      <a:r>
                        <a:rPr lang="en-US" sz="1800" i="1" dirty="0"/>
                        <a:t>Send Notification Service</a:t>
                      </a:r>
                    </a:p>
                    <a:p>
                      <a:pPr marL="285750" indent="-285750">
                        <a:buFont typeface="Arial" panose="020B0604020202020204" pitchFamily="34" charset="0"/>
                        <a:buChar char="•"/>
                      </a:pPr>
                      <a:r>
                        <a:rPr lang="en-US" sz="1800" dirty="0"/>
                        <a:t>Sends e-mails, letters, and other communications as directed by the application.</a:t>
                      </a:r>
                    </a:p>
                  </a:txBody>
                  <a:tcPr>
                    <a:solidFill>
                      <a:srgbClr val="F8F7F6"/>
                    </a:solidFill>
                  </a:tcPr>
                </a:tc>
                <a:extLst>
                  <a:ext uri="{0D108BD9-81ED-4DB2-BD59-A6C34878D82A}">
                    <a16:rowId xmlns:a16="http://schemas.microsoft.com/office/drawing/2014/main" val="585068763"/>
                  </a:ext>
                </a:extLst>
              </a:tr>
            </a:tbl>
          </a:graphicData>
        </a:graphic>
      </p:graphicFrame>
    </p:spTree>
    <p:extLst>
      <p:ext uri="{BB962C8B-B14F-4D97-AF65-F5344CB8AC3E}">
        <p14:creationId xmlns:p14="http://schemas.microsoft.com/office/powerpoint/2010/main" val="1183930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Everyone uses MODULES, but few treat them as a full-fledged part of the model. </a:t>
            </a:r>
          </a:p>
          <a:p>
            <a:pPr marL="342900" indent="-342900">
              <a:spcBef>
                <a:spcPts val="1200"/>
              </a:spcBef>
              <a:buFont typeface="Arial" panose="020B0604020202020204" pitchFamily="34" charset="0"/>
              <a:buChar char="•"/>
            </a:pPr>
            <a:r>
              <a:rPr lang="en-US" b="0" dirty="0"/>
              <a:t>It is a truism that there should be low coupling between MODULES and high cohesion within them.</a:t>
            </a:r>
          </a:p>
          <a:p>
            <a:pPr marL="342900" indent="-342900">
              <a:spcBef>
                <a:spcPts val="1200"/>
              </a:spcBef>
              <a:buFont typeface="Arial" panose="020B0604020202020204" pitchFamily="34" charset="0"/>
              <a:buChar char="•"/>
              <a:tabLst>
                <a:tab pos="5086350" algn="l"/>
              </a:tabLst>
            </a:pPr>
            <a:r>
              <a:rPr lang="en-US" b="0" dirty="0"/>
              <a:t>Yet it isn’t just code being divided into MODULES, but concepts. There is a limit to how many things a person can think about at once (hence low coupling). Incoherent fragments of ideas are as hard to understand as an undifferentiated soup of ideas (hence high cohesion).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Modules (Packages)</a:t>
            </a:r>
          </a:p>
        </p:txBody>
      </p:sp>
      <p:pic>
        <p:nvPicPr>
          <p:cNvPr id="4098" name="Picture 2" descr="Image result for modules icon">
            <a:extLst>
              <a:ext uri="{FF2B5EF4-FFF2-40B4-BE49-F238E27FC236}">
                <a16:creationId xmlns:a16="http://schemas.microsoft.com/office/drawing/2014/main" id="{105925B6-64D7-4674-94DD-A30EC46FA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970" y="1984625"/>
            <a:ext cx="3449254" cy="288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96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Choose MODULES that tell the story of the system and contain a cohesive set of concepts. This often yields low coupling between MODULES.</a:t>
            </a:r>
          </a:p>
          <a:p>
            <a:pPr marL="342900" indent="-342900">
              <a:spcBef>
                <a:spcPts val="1200"/>
              </a:spcBef>
              <a:buFont typeface="Arial" panose="020B0604020202020204" pitchFamily="34" charset="0"/>
              <a:buChar char="•"/>
            </a:pPr>
            <a:r>
              <a:rPr lang="en-US" b="0" dirty="0"/>
              <a:t>Seek low coupling in the sense of concepts that can be understood and reasoned about independently of each other. Refine the model until it partitions according to high-level domain concepts and the corresponding code is decoupled as well.</a:t>
            </a:r>
            <a:endParaRPr lang="ru-UA" b="0" dirty="0"/>
          </a:p>
          <a:p>
            <a:pPr marL="342900" indent="-342900">
              <a:spcBef>
                <a:spcPts val="1200"/>
              </a:spcBef>
              <a:buFont typeface="Arial" panose="020B0604020202020204" pitchFamily="34" charset="0"/>
              <a:buChar char="•"/>
            </a:pPr>
            <a:r>
              <a:rPr lang="en-US" b="0" dirty="0"/>
              <a:t>Use packaging to separate the domain layer from other code.</a:t>
            </a:r>
          </a:p>
          <a:p>
            <a:pPr marL="342900" indent="-342900">
              <a:spcBef>
                <a:spcPts val="1200"/>
              </a:spcBef>
              <a:buFont typeface="Arial" panose="020B0604020202020204" pitchFamily="34" charset="0"/>
              <a:buChar char="•"/>
            </a:pPr>
            <a:r>
              <a:rPr lang="en-US" b="0" dirty="0"/>
              <a:t>Give the MODULES names that become part of the UBIQUITOUS LANGUAGE. MODULES and their names should reflect insight into the domain.</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Modules</a:t>
            </a:r>
            <a:r>
              <a:rPr lang="ru-UA" dirty="0"/>
              <a:t> - </a:t>
            </a:r>
            <a:r>
              <a:rPr lang="en-US" dirty="0"/>
              <a:t>Recommendations</a:t>
            </a:r>
          </a:p>
        </p:txBody>
      </p:sp>
    </p:spTree>
    <p:extLst>
      <p:ext uri="{BB962C8B-B14F-4D97-AF65-F5344CB8AC3E}">
        <p14:creationId xmlns:p14="http://schemas.microsoft.com/office/powerpoint/2010/main" val="10012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The Life Cycle of a Domain Object</a:t>
            </a:r>
          </a:p>
          <a:p>
            <a:endParaRPr lang="en-US" dirty="0"/>
          </a:p>
        </p:txBody>
      </p:sp>
    </p:spTree>
    <p:extLst>
      <p:ext uri="{BB962C8B-B14F-4D97-AF65-F5344CB8AC3E}">
        <p14:creationId xmlns:p14="http://schemas.microsoft.com/office/powerpoint/2010/main" val="18851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spcBef>
                <a:spcPts val="1200"/>
              </a:spcBef>
              <a:buFont typeface="Arial" panose="020B0604020202020204" pitchFamily="34" charset="0"/>
              <a:buChar char="•"/>
            </a:pPr>
            <a:r>
              <a:rPr lang="en-US" b="0" dirty="0"/>
              <a:t>Every object has a life cycle. An object is born, it likely goes through various states, and it eventually dies—being either archived or deleted.</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Life Cycle of a Domain Object</a:t>
            </a:r>
          </a:p>
          <a:p>
            <a:endParaRPr lang="en-US" dirty="0"/>
          </a:p>
        </p:txBody>
      </p:sp>
      <p:pic>
        <p:nvPicPr>
          <p:cNvPr id="4" name="Picture 3">
            <a:extLst>
              <a:ext uri="{FF2B5EF4-FFF2-40B4-BE49-F238E27FC236}">
                <a16:creationId xmlns:a16="http://schemas.microsoft.com/office/drawing/2014/main" id="{8BA14939-C29B-487A-A2DB-FE381678914F}"/>
              </a:ext>
            </a:extLst>
          </p:cNvPr>
          <p:cNvPicPr>
            <a:picLocks noChangeAspect="1"/>
          </p:cNvPicPr>
          <p:nvPr/>
        </p:nvPicPr>
        <p:blipFill>
          <a:blip r:embed="rId3"/>
          <a:stretch>
            <a:fillRect/>
          </a:stretch>
        </p:blipFill>
        <p:spPr>
          <a:xfrm>
            <a:off x="6095999" y="1274301"/>
            <a:ext cx="5603253" cy="3706261"/>
          </a:xfrm>
          <a:prstGeom prst="rect">
            <a:avLst/>
          </a:prstGeom>
        </p:spPr>
      </p:pic>
    </p:spTree>
    <p:extLst>
      <p:ext uri="{BB962C8B-B14F-4D97-AF65-F5344CB8AC3E}">
        <p14:creationId xmlns:p14="http://schemas.microsoft.com/office/powerpoint/2010/main" val="312524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Many objects are simple, transient objects, created with an easy call to their constructor, used in some computation, and then abandoned to the garbage collector.</a:t>
            </a:r>
          </a:p>
          <a:p>
            <a:pPr marL="342900" indent="-342900">
              <a:spcBef>
                <a:spcPts val="1200"/>
              </a:spcBef>
              <a:buFont typeface="Arial" panose="020B0604020202020204" pitchFamily="34" charset="0"/>
              <a:buChar char="•"/>
            </a:pPr>
            <a:r>
              <a:rPr lang="en-US" b="0" dirty="0"/>
              <a:t>But other objects have longer lives, not all of which are spent in active memory. They have complex interdependencies with other objects. They go through changes of state to which invariants apply.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Life Cycle Management Challenges</a:t>
            </a:r>
          </a:p>
        </p:txBody>
      </p:sp>
      <p:pic>
        <p:nvPicPr>
          <p:cNvPr id="7" name="Picture 6" descr="A close up of a sign&#10;&#10;Description automatically generated">
            <a:extLst>
              <a:ext uri="{FF2B5EF4-FFF2-40B4-BE49-F238E27FC236}">
                <a16:creationId xmlns:a16="http://schemas.microsoft.com/office/drawing/2014/main" id="{3F99C313-3D41-4498-97EC-D973DE9856DA}"/>
              </a:ext>
            </a:extLst>
          </p:cNvPr>
          <p:cNvPicPr>
            <a:picLocks noChangeAspect="1"/>
          </p:cNvPicPr>
          <p:nvPr/>
        </p:nvPicPr>
        <p:blipFill>
          <a:blip r:embed="rId3"/>
          <a:stretch>
            <a:fillRect/>
          </a:stretch>
        </p:blipFill>
        <p:spPr>
          <a:xfrm>
            <a:off x="8376667" y="1352362"/>
            <a:ext cx="3316915" cy="3316915"/>
          </a:xfrm>
          <a:prstGeom prst="rect">
            <a:avLst/>
          </a:prstGeom>
        </p:spPr>
      </p:pic>
    </p:spTree>
    <p:extLst>
      <p:ext uri="{BB962C8B-B14F-4D97-AF65-F5344CB8AC3E}">
        <p14:creationId xmlns:p14="http://schemas.microsoft.com/office/powerpoint/2010/main" val="940492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Managing complex objects presents challenges that fall into two categories:</a:t>
            </a:r>
          </a:p>
          <a:p>
            <a:pPr marL="1143000" lvl="1" indent="-457200">
              <a:spcBef>
                <a:spcPts val="1200"/>
              </a:spcBef>
              <a:buFont typeface="+mj-lt"/>
              <a:buAutoNum type="arabicPeriod"/>
            </a:pPr>
            <a:r>
              <a:rPr lang="en-US" b="0" dirty="0"/>
              <a:t>Maintaining integrity throughout the life cycle.</a:t>
            </a:r>
          </a:p>
          <a:p>
            <a:pPr marL="1143000" lvl="1" indent="-457200">
              <a:spcBef>
                <a:spcPts val="1200"/>
              </a:spcBef>
              <a:buFont typeface="+mj-lt"/>
              <a:buAutoNum type="arabicPeriod"/>
            </a:pPr>
            <a:r>
              <a:rPr lang="en-US" b="0" dirty="0"/>
              <a:t>Preventing the model from getting swamped by the complexity of managing the life cycle.</a:t>
            </a:r>
          </a:p>
          <a:p>
            <a:pPr marL="342900" indent="-342900">
              <a:spcBef>
                <a:spcPts val="1200"/>
              </a:spcBef>
              <a:buFont typeface="Arial" panose="020B0604020202020204" pitchFamily="34" charset="0"/>
              <a:buChar char="•"/>
            </a:pPr>
            <a:r>
              <a:rPr lang="en-US" b="0" dirty="0"/>
              <a:t>The following patterns address these challenges:</a:t>
            </a:r>
          </a:p>
          <a:p>
            <a:pPr marL="1143000" lvl="1" indent="-457200">
              <a:spcBef>
                <a:spcPts val="1200"/>
              </a:spcBef>
              <a:buFont typeface="+mj-lt"/>
              <a:buAutoNum type="arabicPeriod"/>
            </a:pPr>
            <a:r>
              <a:rPr lang="en-US" b="0" dirty="0"/>
              <a:t>Aggregates</a:t>
            </a:r>
          </a:p>
          <a:p>
            <a:pPr marL="1143000" lvl="1" indent="-457200">
              <a:spcBef>
                <a:spcPts val="1200"/>
              </a:spcBef>
              <a:buFont typeface="+mj-lt"/>
              <a:buAutoNum type="arabicPeriod"/>
            </a:pPr>
            <a:r>
              <a:rPr lang="en-US" b="0" dirty="0"/>
              <a:t>Factories</a:t>
            </a:r>
          </a:p>
          <a:p>
            <a:pPr marL="1143000" lvl="1" indent="-457200">
              <a:spcBef>
                <a:spcPts val="1200"/>
              </a:spcBef>
              <a:buFont typeface="+mj-lt"/>
              <a:buAutoNum type="arabicPeriod"/>
            </a:pPr>
            <a:r>
              <a:rPr lang="en-US" b="0" dirty="0"/>
              <a:t>Repositories</a:t>
            </a:r>
            <a:endParaRPr lang="ru-UA" b="0" dirty="0"/>
          </a:p>
          <a:p>
            <a:pPr marL="457200" indent="-457200">
              <a:spcBef>
                <a:spcPts val="1200"/>
              </a:spcBef>
              <a:buFont typeface="+mj-lt"/>
              <a:buAutoNum type="arabicPeriod"/>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Life Cycle Management Challenges</a:t>
            </a:r>
          </a:p>
        </p:txBody>
      </p:sp>
    </p:spTree>
    <p:extLst>
      <p:ext uri="{BB962C8B-B14F-4D97-AF65-F5344CB8AC3E}">
        <p14:creationId xmlns:p14="http://schemas.microsoft.com/office/powerpoint/2010/main" val="280351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An AGGREGATE is a cluster of associated objects that we treat as a unit for the purpose of data changes.</a:t>
            </a:r>
          </a:p>
          <a:p>
            <a:pPr marL="342900" indent="-342900">
              <a:spcBef>
                <a:spcPts val="1200"/>
              </a:spcBef>
              <a:buFont typeface="Arial" panose="020B0604020202020204" pitchFamily="34" charset="0"/>
              <a:buChar char="•"/>
            </a:pPr>
            <a:r>
              <a:rPr lang="en-US" b="0" dirty="0"/>
              <a:t>Each AGGREGATE has a root and a boundary. The boundary defines what is inside the AGGREGATE.</a:t>
            </a:r>
          </a:p>
          <a:p>
            <a:pPr marL="342900" indent="-342900">
              <a:spcBef>
                <a:spcPts val="1200"/>
              </a:spcBef>
              <a:buFont typeface="Arial" panose="020B0604020202020204" pitchFamily="34" charset="0"/>
              <a:buChar char="•"/>
            </a:pPr>
            <a:r>
              <a:rPr lang="en-US" b="0" dirty="0"/>
              <a:t>The root is a single, specific ENTITY contained in the AGGREGATE. </a:t>
            </a:r>
          </a:p>
          <a:p>
            <a:pPr marL="342900" indent="-342900">
              <a:spcBef>
                <a:spcPts val="1200"/>
              </a:spcBef>
              <a:buFont typeface="Arial" panose="020B0604020202020204" pitchFamily="34" charset="0"/>
              <a:buChar char="•"/>
            </a:pPr>
            <a:r>
              <a:rPr lang="en-US" b="0" dirty="0"/>
              <a:t>This pattern is crucial to maintaining integrity in all phases of the life cycle.</a:t>
            </a:r>
            <a:endParaRPr lang="ru-UA"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Aggregates</a:t>
            </a:r>
          </a:p>
        </p:txBody>
      </p:sp>
      <p:pic>
        <p:nvPicPr>
          <p:cNvPr id="1026" name="Picture 2" descr="Communication node icon color clip art vector - Search Drawings ">
            <a:extLst>
              <a:ext uri="{FF2B5EF4-FFF2-40B4-BE49-F238E27FC236}">
                <a16:creationId xmlns:a16="http://schemas.microsoft.com/office/drawing/2014/main" id="{D7AB2CA2-3662-4C7F-839D-57F5089C7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201" y="1783809"/>
            <a:ext cx="3290381" cy="329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5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spcBef>
                <a:spcPts val="1200"/>
              </a:spcBef>
              <a:buFont typeface="+mj-lt"/>
              <a:buAutoNum type="arabicPeriod"/>
            </a:pPr>
            <a:r>
              <a:rPr lang="en-US" b="0" dirty="0"/>
              <a:t>The root ENTITY has global identity and is ultimately responsible for checking invariants.</a:t>
            </a:r>
          </a:p>
          <a:p>
            <a:pPr marL="457200" indent="-457200">
              <a:spcBef>
                <a:spcPts val="1200"/>
              </a:spcBef>
              <a:buFont typeface="+mj-lt"/>
              <a:buAutoNum type="arabicPeriod"/>
            </a:pPr>
            <a:r>
              <a:rPr lang="en-US" b="0" dirty="0"/>
              <a:t>Root ENTITIES have global identity. ENTITIES inside the boundary have local identity, unique only within the AGGREGATE.</a:t>
            </a:r>
          </a:p>
          <a:p>
            <a:pPr marL="457200" indent="-457200">
              <a:spcBef>
                <a:spcPts val="1200"/>
              </a:spcBef>
              <a:buFont typeface="+mj-lt"/>
              <a:buAutoNum type="arabicPeriod"/>
            </a:pPr>
            <a:r>
              <a:rPr lang="en-US" b="0" dirty="0"/>
              <a:t>Nothing outside the AGGREGATE boundary can hold a reference to anything inside, except to the root ENTITY. The root ENTITY can hand references to the internal ENTITIES to other objects, but those objects can use them only transiently, and they may not hold on to the reference. The root may hand a copy of a VALUE OBJECT to another object, and it doesn’t matter what happens to it, because it’s just a VALUE and no longer will have any association with the AGGREGATE.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Rules Applied to Aggregates</a:t>
            </a:r>
          </a:p>
          <a:p>
            <a:endParaRPr lang="en-US" dirty="0"/>
          </a:p>
        </p:txBody>
      </p:sp>
    </p:spTree>
    <p:extLst>
      <p:ext uri="{BB962C8B-B14F-4D97-AF65-F5344CB8AC3E}">
        <p14:creationId xmlns:p14="http://schemas.microsoft.com/office/powerpoint/2010/main" val="3070760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spcBef>
                <a:spcPts val="1200"/>
              </a:spcBef>
              <a:buFont typeface="+mj-lt"/>
              <a:buAutoNum type="arabicPeriod" startAt="4"/>
            </a:pPr>
            <a:r>
              <a:rPr lang="en-US" b="0" dirty="0"/>
              <a:t>Only AGGREGATE roots can be obtained directly with database queries. All other objects must be found by traversal of associations.</a:t>
            </a:r>
          </a:p>
          <a:p>
            <a:pPr marL="457200" indent="-457200">
              <a:spcBef>
                <a:spcPts val="1200"/>
              </a:spcBef>
              <a:buFont typeface="+mj-lt"/>
              <a:buAutoNum type="arabicPeriod" startAt="4"/>
            </a:pPr>
            <a:r>
              <a:rPr lang="en-US" b="0" dirty="0"/>
              <a:t>Objects within the AGGREGATE can hold references to other AGGREGATE roots.</a:t>
            </a:r>
          </a:p>
          <a:p>
            <a:pPr marL="457200" indent="-457200">
              <a:spcBef>
                <a:spcPts val="1200"/>
              </a:spcBef>
              <a:buFont typeface="+mj-lt"/>
              <a:buAutoNum type="arabicPeriod" startAt="4"/>
            </a:pPr>
            <a:r>
              <a:rPr lang="en-US" b="0" dirty="0"/>
              <a:t>A delete operation must remove everything within the AGGREGATE boundary at once.</a:t>
            </a:r>
          </a:p>
          <a:p>
            <a:pPr marL="457200" indent="-457200">
              <a:spcBef>
                <a:spcPts val="1200"/>
              </a:spcBef>
              <a:buFont typeface="+mj-lt"/>
              <a:buAutoNum type="arabicPeriod" startAt="4"/>
            </a:pPr>
            <a:r>
              <a:rPr lang="en-US" b="0" dirty="0"/>
              <a:t>When a change to any object within the AGGREGATE boundary is committed, all invariants of the whole AGGREGATE must be satisfied.</a:t>
            </a:r>
          </a:p>
          <a:p>
            <a:pPr marL="342900" indent="-342900">
              <a:spcBef>
                <a:spcPts val="1200"/>
              </a:spcBef>
              <a:buFont typeface="Arial" panose="020B0604020202020204" pitchFamily="34" charset="0"/>
              <a:buChar char="•"/>
            </a:pPr>
            <a:endParaRPr lang="en-US"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Rules Applied to Aggregates</a:t>
            </a:r>
          </a:p>
          <a:p>
            <a:endParaRPr lang="en-US" dirty="0"/>
          </a:p>
        </p:txBody>
      </p:sp>
    </p:spTree>
    <p:extLst>
      <p:ext uri="{BB962C8B-B14F-4D97-AF65-F5344CB8AC3E}">
        <p14:creationId xmlns:p14="http://schemas.microsoft.com/office/powerpoint/2010/main" val="398286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FD1049-13E4-4AD9-BDB9-4B1170C78DA3}"/>
              </a:ext>
            </a:extLst>
          </p:cNvPr>
          <p:cNvPicPr>
            <a:picLocks noGrp="1" noChangeAspect="1"/>
          </p:cNvPicPr>
          <p:nvPr>
            <p:ph idx="1"/>
          </p:nvPr>
        </p:nvPicPr>
        <p:blipFill>
          <a:blip r:embed="rId3"/>
          <a:stretch>
            <a:fillRect/>
          </a:stretch>
        </p:blipFill>
        <p:spPr>
          <a:xfrm>
            <a:off x="1818610" y="934159"/>
            <a:ext cx="8554780" cy="5262360"/>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Example of an Aggregate</a:t>
            </a:r>
          </a:p>
        </p:txBody>
      </p:sp>
    </p:spTree>
    <p:extLst>
      <p:ext uri="{BB962C8B-B14F-4D97-AF65-F5344CB8AC3E}">
        <p14:creationId xmlns:p14="http://schemas.microsoft.com/office/powerpoint/2010/main" val="327111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dirty="0"/>
              <a:t>When creation of an object, or an entire AGGREGATE, becomes complicated or reveals too much of the internal structure, FACTORIES provide encapsulation.</a:t>
            </a:r>
            <a:endParaRPr lang="ru-UA" dirty="0"/>
          </a:p>
          <a:p>
            <a:pPr marL="342900" indent="-342900">
              <a:spcBef>
                <a:spcPts val="1200"/>
              </a:spcBef>
              <a:buFont typeface="Arial" panose="020B0604020202020204" pitchFamily="34" charset="0"/>
              <a:buChar char="•"/>
            </a:pPr>
            <a:r>
              <a:rPr lang="en-US" dirty="0"/>
              <a:t>Shift the responsibility for creating instances of complex objects and AGGREGATES to a separate object, which may itself have no responsibility in the domain model but is still part of the domain design. Provide an interface that encapsulates all complex assembly. Create entire AGGREGATES as a piece, enforcing their invariants. </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Factories</a:t>
            </a:r>
          </a:p>
        </p:txBody>
      </p:sp>
      <p:pic>
        <p:nvPicPr>
          <p:cNvPr id="5" name="Picture 4" descr="A close up of a logo&#10;&#10;Description automatically generated">
            <a:extLst>
              <a:ext uri="{FF2B5EF4-FFF2-40B4-BE49-F238E27FC236}">
                <a16:creationId xmlns:a16="http://schemas.microsoft.com/office/drawing/2014/main" id="{FD809C76-1712-4C3D-8DF7-A1257067B559}"/>
              </a:ext>
            </a:extLst>
          </p:cNvPr>
          <p:cNvPicPr>
            <a:picLocks noChangeAspect="1"/>
          </p:cNvPicPr>
          <p:nvPr/>
        </p:nvPicPr>
        <p:blipFill>
          <a:blip r:embed="rId3"/>
          <a:stretch>
            <a:fillRect/>
          </a:stretch>
        </p:blipFill>
        <p:spPr>
          <a:xfrm>
            <a:off x="8739969" y="2064529"/>
            <a:ext cx="2728942" cy="2728942"/>
          </a:xfrm>
          <a:prstGeom prst="rect">
            <a:avLst/>
          </a:prstGeom>
        </p:spPr>
      </p:pic>
    </p:spTree>
    <p:extLst>
      <p:ext uri="{BB962C8B-B14F-4D97-AF65-F5344CB8AC3E}">
        <p14:creationId xmlns:p14="http://schemas.microsoft.com/office/powerpoint/2010/main" val="231393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spcBef>
                <a:spcPts val="1200"/>
              </a:spcBef>
              <a:buFont typeface="+mj-lt"/>
              <a:buAutoNum type="arabicPeriod"/>
            </a:pPr>
            <a:r>
              <a:rPr lang="en-US" b="0" dirty="0"/>
              <a:t>Each creation method is atomic and enforces all invariants of the created object or AGGREGATE. A FACTORY should only be able to produce an object in a consistent state. For an ENTITY, this means the creation of the entire AGGREGATE, with all invariants satisfied, but probably with optional elements still to be added. For an immutable VALUE OBJECT, this means that all attributes are initialized to their correct final state. If the interface makes it possible to request an object that can’t be created correctly, then an exception should be raised.</a:t>
            </a:r>
          </a:p>
          <a:p>
            <a:pPr marL="457200" indent="-457200">
              <a:spcBef>
                <a:spcPts val="1200"/>
              </a:spcBef>
              <a:buFont typeface="+mj-lt"/>
              <a:buAutoNum type="arabicPeriod"/>
            </a:pPr>
            <a:r>
              <a:rPr lang="en-US" b="0" dirty="0"/>
              <a:t>The FACTORY should be abstracted to the type desired, rather than the concrete class(es) created.</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Requirements for a Factory</a:t>
            </a:r>
          </a:p>
        </p:txBody>
      </p:sp>
    </p:spTree>
    <p:extLst>
      <p:ext uri="{BB962C8B-B14F-4D97-AF65-F5344CB8AC3E}">
        <p14:creationId xmlns:p14="http://schemas.microsoft.com/office/powerpoint/2010/main" val="763040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79A9F6-38F7-43CB-992C-411C4B58C37B}"/>
              </a:ext>
            </a:extLst>
          </p:cNvPr>
          <p:cNvPicPr>
            <a:picLocks noGrp="1" noChangeAspect="1"/>
          </p:cNvPicPr>
          <p:nvPr>
            <p:ph idx="1"/>
          </p:nvPr>
        </p:nvPicPr>
        <p:blipFill>
          <a:blip r:embed="rId3"/>
          <a:stretch>
            <a:fillRect/>
          </a:stretch>
        </p:blipFill>
        <p:spPr>
          <a:xfrm>
            <a:off x="1680069" y="2159152"/>
            <a:ext cx="8831862" cy="2539696"/>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Basic Interactions with a Factory</a:t>
            </a:r>
          </a:p>
        </p:txBody>
      </p:sp>
    </p:spTree>
    <p:extLst>
      <p:ext uri="{BB962C8B-B14F-4D97-AF65-F5344CB8AC3E}">
        <p14:creationId xmlns:p14="http://schemas.microsoft.com/office/powerpoint/2010/main" val="325627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Domain Modeling</a:t>
            </a:r>
          </a:p>
          <a:p>
            <a:r>
              <a:rPr lang="en-US" dirty="0"/>
              <a:t>Crunching Knowledge</a:t>
            </a:r>
            <a:endParaRPr lang="ru-UA" dirty="0"/>
          </a:p>
          <a:p>
            <a:r>
              <a:rPr lang="en-US" dirty="0"/>
              <a:t>Communication and the Use of Language</a:t>
            </a:r>
          </a:p>
          <a:p>
            <a:r>
              <a:rPr lang="en-US" dirty="0"/>
              <a:t>Binding Model and Implementation</a:t>
            </a:r>
          </a:p>
          <a:p>
            <a:r>
              <a:rPr lang="en-US" dirty="0"/>
              <a:t>Isolating the Domain</a:t>
            </a:r>
          </a:p>
          <a:p>
            <a:r>
              <a:rPr lang="en-US" dirty="0"/>
              <a:t>A Model Expressed in Software</a:t>
            </a:r>
          </a:p>
          <a:p>
            <a:r>
              <a:rPr lang="en-US" dirty="0"/>
              <a:t>The Life Cycle of a Domain Object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If you need to add elements inside a preexisting AGGREGATE, you might create a FACTORY METHOD on the root of the AGGREGATE.</a:t>
            </a:r>
          </a:p>
          <a:p>
            <a:pPr marL="342900" indent="-342900">
              <a:buFont typeface="Arial" panose="020B0604020202020204" pitchFamily="34" charset="0"/>
              <a:buChar char="•"/>
            </a:pPr>
            <a:r>
              <a:rPr lang="en-US" dirty="0"/>
              <a:t>Place a FACTORY METHOD on an object that is closely involved in spawning another object, although it doesn’t own the product once it is created.</a:t>
            </a:r>
          </a:p>
          <a:p>
            <a:pPr marL="342900" indent="-342900">
              <a:buFont typeface="Arial" panose="020B0604020202020204" pitchFamily="34" charset="0"/>
              <a:buChar char="•"/>
            </a:pPr>
            <a:r>
              <a:rPr lang="en-US" dirty="0"/>
              <a:t>When there doesn’t seem to be a natural host, we must create a dedicated FACTORY object or SERVICE. A standalone FACTORY usually produces an entire AGGREGATE, handing out a reference to the root, and ensuring that the product AGGREGATE’S invariants are enforced.</a:t>
            </a:r>
          </a:p>
          <a:p>
            <a:pPr marL="457200" indent="-457200">
              <a:spcBef>
                <a:spcPts val="1200"/>
              </a:spcBef>
              <a:buFont typeface="+mj-lt"/>
              <a:buAutoNum type="arabicPeriod"/>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Choosing Factories and Their Sites</a:t>
            </a:r>
          </a:p>
        </p:txBody>
      </p:sp>
    </p:spTree>
    <p:extLst>
      <p:ext uri="{BB962C8B-B14F-4D97-AF65-F5344CB8AC3E}">
        <p14:creationId xmlns:p14="http://schemas.microsoft.com/office/powerpoint/2010/main" val="2791250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457200" indent="-457200">
              <a:buFont typeface="Arial" panose="020B0604020202020204" pitchFamily="34" charset="0"/>
              <a:buChar char="•"/>
            </a:pPr>
            <a:r>
              <a:rPr lang="en-US" dirty="0"/>
              <a:t>VALUE OBJECTS are immutable; the product comes out complete in its final form. ENTITY FACTORIES tend to take just the essential attributes required to make a valid AGGREGATE. Details can be added later if they are not required by an invariant.</a:t>
            </a:r>
          </a:p>
          <a:p>
            <a:pPr marL="457200" indent="-457200">
              <a:buFont typeface="Arial" panose="020B0604020202020204" pitchFamily="34" charset="0"/>
              <a:buChar char="•"/>
            </a:pPr>
            <a:r>
              <a:rPr lang="en-US" dirty="0"/>
              <a:t>There are the issues involved in assigning identity to an ENTITY — irrelevant to a VALUE OBJECT. An identifier can either be assigned automatically by the program or supplied from the outside, typically by the user.</a:t>
            </a:r>
          </a:p>
          <a:p>
            <a:pPr marL="457200" indent="-457200">
              <a:spcBef>
                <a:spcPts val="1200"/>
              </a:spcBef>
              <a:buFont typeface="+mj-lt"/>
              <a:buAutoNum type="arabicPeriod"/>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Entity Factories vs Value Object Factories</a:t>
            </a:r>
          </a:p>
        </p:txBody>
      </p:sp>
      <p:pic>
        <p:nvPicPr>
          <p:cNvPr id="4" name="Picture 3" descr="A close up of a logo&#10;&#10;Description automatically generated">
            <a:extLst>
              <a:ext uri="{FF2B5EF4-FFF2-40B4-BE49-F238E27FC236}">
                <a16:creationId xmlns:a16="http://schemas.microsoft.com/office/drawing/2014/main" id="{017B68AF-8DA2-4D8A-8739-8D0C423166FD}"/>
              </a:ext>
            </a:extLst>
          </p:cNvPr>
          <p:cNvPicPr>
            <a:picLocks noChangeAspect="1"/>
          </p:cNvPicPr>
          <p:nvPr/>
        </p:nvPicPr>
        <p:blipFill>
          <a:blip r:embed="rId3"/>
          <a:stretch>
            <a:fillRect/>
          </a:stretch>
        </p:blipFill>
        <p:spPr>
          <a:xfrm>
            <a:off x="9634913" y="1352362"/>
            <a:ext cx="1522712" cy="1522712"/>
          </a:xfrm>
          <a:prstGeom prst="rect">
            <a:avLst/>
          </a:prstGeom>
        </p:spPr>
      </p:pic>
      <p:pic>
        <p:nvPicPr>
          <p:cNvPr id="6" name="Picture 5" descr="A close up of a logo&#10;&#10;Description automatically generated">
            <a:extLst>
              <a:ext uri="{FF2B5EF4-FFF2-40B4-BE49-F238E27FC236}">
                <a16:creationId xmlns:a16="http://schemas.microsoft.com/office/drawing/2014/main" id="{F67E88D3-FB2B-426E-BEE0-BF83D0E3A96D}"/>
              </a:ext>
            </a:extLst>
          </p:cNvPr>
          <p:cNvPicPr>
            <a:picLocks noChangeAspect="1"/>
          </p:cNvPicPr>
          <p:nvPr/>
        </p:nvPicPr>
        <p:blipFill>
          <a:blip r:embed="rId4"/>
          <a:stretch>
            <a:fillRect/>
          </a:stretch>
        </p:blipFill>
        <p:spPr>
          <a:xfrm>
            <a:off x="9634913" y="4158241"/>
            <a:ext cx="1522712" cy="1522712"/>
          </a:xfrm>
          <a:prstGeom prst="rect">
            <a:avLst/>
          </a:prstGeom>
        </p:spPr>
      </p:pic>
      <p:sp>
        <p:nvSpPr>
          <p:cNvPr id="7" name="Rectangle 6">
            <a:extLst>
              <a:ext uri="{FF2B5EF4-FFF2-40B4-BE49-F238E27FC236}">
                <a16:creationId xmlns:a16="http://schemas.microsoft.com/office/drawing/2014/main" id="{A873005B-856D-4191-A9C5-06340ACF76B8}"/>
              </a:ext>
            </a:extLst>
          </p:cNvPr>
          <p:cNvSpPr/>
          <p:nvPr/>
        </p:nvSpPr>
        <p:spPr>
          <a:xfrm>
            <a:off x="9907994" y="2977461"/>
            <a:ext cx="97655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VS</a:t>
            </a:r>
          </a:p>
        </p:txBody>
      </p:sp>
      <p:sp>
        <p:nvSpPr>
          <p:cNvPr id="8" name="Rectangle 7">
            <a:extLst>
              <a:ext uri="{FF2B5EF4-FFF2-40B4-BE49-F238E27FC236}">
                <a16:creationId xmlns:a16="http://schemas.microsoft.com/office/drawing/2014/main" id="{3938AA84-B13C-45E8-9E7D-F96BB44653C0}"/>
              </a:ext>
            </a:extLst>
          </p:cNvPr>
          <p:cNvSpPr/>
          <p:nvPr/>
        </p:nvSpPr>
        <p:spPr>
          <a:xfrm>
            <a:off x="10350584" y="1660139"/>
            <a:ext cx="1067921"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&lt;&lt;Entity&gt;&gt;</a:t>
            </a:r>
          </a:p>
        </p:txBody>
      </p:sp>
      <p:sp>
        <p:nvSpPr>
          <p:cNvPr id="9" name="Rectangle 8">
            <a:extLst>
              <a:ext uri="{FF2B5EF4-FFF2-40B4-BE49-F238E27FC236}">
                <a16:creationId xmlns:a16="http://schemas.microsoft.com/office/drawing/2014/main" id="{9C2C808F-903A-4007-A5F9-8B00C891CB01}"/>
              </a:ext>
            </a:extLst>
          </p:cNvPr>
          <p:cNvSpPr/>
          <p:nvPr/>
        </p:nvSpPr>
        <p:spPr>
          <a:xfrm>
            <a:off x="9084886" y="4409824"/>
            <a:ext cx="164622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&lt;&lt;Value Object&gt;&gt;</a:t>
            </a:r>
          </a:p>
        </p:txBody>
      </p:sp>
    </p:spTree>
    <p:extLst>
      <p:ext uri="{BB962C8B-B14F-4D97-AF65-F5344CB8AC3E}">
        <p14:creationId xmlns:p14="http://schemas.microsoft.com/office/powerpoint/2010/main" val="394115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Associations allow us to find an object based on its relationship to another. But we must have a starting point for a traversal to an ENTITY or VALUE in the middle of its life cycle.</a:t>
            </a:r>
            <a:endParaRPr lang="ru-UA" b="0" dirty="0"/>
          </a:p>
          <a:p>
            <a:pPr marL="342900" indent="-342900">
              <a:spcBef>
                <a:spcPts val="1200"/>
              </a:spcBef>
              <a:buFont typeface="Arial" panose="020B0604020202020204" pitchFamily="34" charset="0"/>
              <a:buChar char="•"/>
            </a:pPr>
            <a:r>
              <a:rPr lang="en-US" b="0" dirty="0"/>
              <a:t>Free database queries can actually breach the encapsulation of domain objects and AGGREGATES.</a:t>
            </a:r>
          </a:p>
          <a:p>
            <a:pPr marL="342900" indent="-342900">
              <a:spcBef>
                <a:spcPts val="1200"/>
              </a:spcBef>
              <a:buFont typeface="Arial" panose="020B0604020202020204" pitchFamily="34" charset="0"/>
              <a:buChar char="•"/>
            </a:pPr>
            <a:r>
              <a:rPr lang="en-US" b="0" dirty="0"/>
              <a:t>Exposure of technical infrastructure and database access mechanisms complicates the client and obscures the MODEL-DRIVEN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Need for Repositories</a:t>
            </a:r>
          </a:p>
        </p:txBody>
      </p:sp>
    </p:spTree>
    <p:extLst>
      <p:ext uri="{BB962C8B-B14F-4D97-AF65-F5344CB8AC3E}">
        <p14:creationId xmlns:p14="http://schemas.microsoft.com/office/powerpoint/2010/main" val="3125061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A REPOSITORY represents all objects of a certain type as a conceptual set (usually emulated).</a:t>
            </a:r>
          </a:p>
          <a:p>
            <a:pPr marL="342900" indent="-342900">
              <a:spcBef>
                <a:spcPts val="1200"/>
              </a:spcBef>
              <a:buFont typeface="Arial" panose="020B0604020202020204" pitchFamily="34" charset="0"/>
              <a:buChar char="•"/>
            </a:pPr>
            <a:r>
              <a:rPr lang="en-US" b="0" dirty="0"/>
              <a:t>It acts like a collection, except with more elaborate querying capability. </a:t>
            </a:r>
          </a:p>
          <a:p>
            <a:pPr marL="342900" indent="-342900">
              <a:spcBef>
                <a:spcPts val="1200"/>
              </a:spcBef>
              <a:buFont typeface="Arial" panose="020B0604020202020204" pitchFamily="34" charset="0"/>
              <a:buChar char="•"/>
            </a:pPr>
            <a:r>
              <a:rPr lang="en-US" b="0" dirty="0"/>
              <a:t>Objects of the appropriate type are added and removed, and the machinery behind the REPOSITORY inserts them or deletes them from the database.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Repositories</a:t>
            </a:r>
          </a:p>
        </p:txBody>
      </p:sp>
      <p:pic>
        <p:nvPicPr>
          <p:cNvPr id="2050" name="Picture 2" descr="Image result for cabinet">
            <a:extLst>
              <a:ext uri="{FF2B5EF4-FFF2-40B4-BE49-F238E27FC236}">
                <a16:creationId xmlns:a16="http://schemas.microsoft.com/office/drawing/2014/main" id="{BEB11E89-6D71-44B2-8CE4-91C724E15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161" y="1352362"/>
            <a:ext cx="3133242" cy="313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38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The easiest REPOSITORY to build has hard-coded queries with specific parameters.</a:t>
            </a:r>
          </a:p>
          <a:p>
            <a:pPr marL="342900" indent="-342900">
              <a:buFont typeface="Arial" panose="020B0604020202020204" pitchFamily="34" charset="0"/>
              <a:buChar char="•"/>
            </a:pPr>
            <a:r>
              <a:rPr lang="en-US" dirty="0"/>
              <a:t>On projects with a lot of querying, a REPOSITORY framework can be built that allows more flexible queries. One particularly apt approach to generalizing REPOSITORIES through a framework is to use SPECIFICATION-based queries. A SPECIFICATION allows a client to describe what it wants without concern for how it will be obtained.</a:t>
            </a: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Querying the repository</a:t>
            </a:r>
          </a:p>
        </p:txBody>
      </p:sp>
      <p:pic>
        <p:nvPicPr>
          <p:cNvPr id="4" name="Picture 3">
            <a:extLst>
              <a:ext uri="{FF2B5EF4-FFF2-40B4-BE49-F238E27FC236}">
                <a16:creationId xmlns:a16="http://schemas.microsoft.com/office/drawing/2014/main" id="{753FC6F0-A084-4B3A-BC19-49EF8BD30FCD}"/>
              </a:ext>
            </a:extLst>
          </p:cNvPr>
          <p:cNvPicPr>
            <a:picLocks noChangeAspect="1"/>
          </p:cNvPicPr>
          <p:nvPr/>
        </p:nvPicPr>
        <p:blipFill>
          <a:blip r:embed="rId3"/>
          <a:stretch>
            <a:fillRect/>
          </a:stretch>
        </p:blipFill>
        <p:spPr>
          <a:xfrm>
            <a:off x="2561996" y="4192392"/>
            <a:ext cx="7068007" cy="2198680"/>
          </a:xfrm>
          <a:prstGeom prst="rect">
            <a:avLst/>
          </a:prstGeom>
        </p:spPr>
      </p:pic>
    </p:spTree>
    <p:extLst>
      <p:ext uri="{BB962C8B-B14F-4D97-AF65-F5344CB8AC3E}">
        <p14:creationId xmlns:p14="http://schemas.microsoft.com/office/powerpoint/2010/main" val="1907247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Because the REPOSITORY is creating objects based on data, many people consider the REPOSITORY to be a FACTORY. But the reconstitution of a stored object is not the creation of a new conceptual object.</a:t>
            </a:r>
          </a:p>
          <a:p>
            <a:pPr marL="342900" indent="-342900">
              <a:buFont typeface="Arial" panose="020B0604020202020204" pitchFamily="34" charset="0"/>
              <a:buChar char="•"/>
            </a:pPr>
            <a:r>
              <a:rPr lang="en-US" dirty="0"/>
              <a:t>In domain-driven view of the design, FACTORIES and REPOSITORIES have distinct responsibilities. The FACTORY makes new objects; the REPOSITORY finds old objects.</a:t>
            </a: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Relationship with Factories</a:t>
            </a:r>
          </a:p>
        </p:txBody>
      </p:sp>
      <p:pic>
        <p:nvPicPr>
          <p:cNvPr id="5" name="Picture 4">
            <a:extLst>
              <a:ext uri="{FF2B5EF4-FFF2-40B4-BE49-F238E27FC236}">
                <a16:creationId xmlns:a16="http://schemas.microsoft.com/office/drawing/2014/main" id="{553F437C-81DE-4212-87FA-4944D1C38D9B}"/>
              </a:ext>
            </a:extLst>
          </p:cNvPr>
          <p:cNvPicPr>
            <a:picLocks noChangeAspect="1"/>
          </p:cNvPicPr>
          <p:nvPr/>
        </p:nvPicPr>
        <p:blipFill>
          <a:blip r:embed="rId3"/>
          <a:stretch>
            <a:fillRect/>
          </a:stretch>
        </p:blipFill>
        <p:spPr>
          <a:xfrm>
            <a:off x="2570692" y="4189038"/>
            <a:ext cx="7050616" cy="2377131"/>
          </a:xfrm>
          <a:prstGeom prst="rect">
            <a:avLst/>
          </a:prstGeom>
        </p:spPr>
      </p:pic>
    </p:spTree>
    <p:extLst>
      <p:ext uri="{BB962C8B-B14F-4D97-AF65-F5344CB8AC3E}">
        <p14:creationId xmlns:p14="http://schemas.microsoft.com/office/powerpoint/2010/main" val="896266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This clear separation also helps by unloading all responsibility for persistence from the FACTORIES . A FACTORY’S job is to instantiate a potentially complex object from data. If the product is a new object, the client will know this and can add it to the REPOSITORY, which will encapsulate the storage of the object in the database.</a:t>
            </a: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Relationship with Factories</a:t>
            </a:r>
          </a:p>
        </p:txBody>
      </p:sp>
      <p:pic>
        <p:nvPicPr>
          <p:cNvPr id="6" name="Picture 5">
            <a:extLst>
              <a:ext uri="{FF2B5EF4-FFF2-40B4-BE49-F238E27FC236}">
                <a16:creationId xmlns:a16="http://schemas.microsoft.com/office/drawing/2014/main" id="{3BCA6DE0-0AD1-496B-A4A3-AF57B73F11EA}"/>
              </a:ext>
            </a:extLst>
          </p:cNvPr>
          <p:cNvPicPr>
            <a:picLocks noChangeAspect="1"/>
          </p:cNvPicPr>
          <p:nvPr/>
        </p:nvPicPr>
        <p:blipFill>
          <a:blip r:embed="rId3"/>
          <a:stretch>
            <a:fillRect/>
          </a:stretch>
        </p:blipFill>
        <p:spPr>
          <a:xfrm>
            <a:off x="6619363" y="1352362"/>
            <a:ext cx="4820364" cy="4061988"/>
          </a:xfrm>
          <a:prstGeom prst="rect">
            <a:avLst/>
          </a:prstGeom>
        </p:spPr>
      </p:pic>
    </p:spTree>
    <p:extLst>
      <p:ext uri="{BB962C8B-B14F-4D97-AF65-F5344CB8AC3E}">
        <p14:creationId xmlns:p14="http://schemas.microsoft.com/office/powerpoint/2010/main" val="147111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Summary</a:t>
            </a:r>
          </a:p>
        </p:txBody>
      </p:sp>
    </p:spTree>
    <p:extLst>
      <p:ext uri="{BB962C8B-B14F-4D97-AF65-F5344CB8AC3E}">
        <p14:creationId xmlns:p14="http://schemas.microsoft.com/office/powerpoint/2010/main" val="70412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283420-CDC7-4778-A2D6-3D3209659BB4}"/>
              </a:ext>
            </a:extLst>
          </p:cNvPr>
          <p:cNvPicPr>
            <a:picLocks noGrp="1" noChangeAspect="1"/>
          </p:cNvPicPr>
          <p:nvPr>
            <p:ph idx="1"/>
          </p:nvPr>
        </p:nvPicPr>
        <p:blipFill>
          <a:blip r:embed="rId3"/>
          <a:stretch>
            <a:fillRect/>
          </a:stretch>
        </p:blipFill>
        <p:spPr>
          <a:xfrm>
            <a:off x="2174066" y="845189"/>
            <a:ext cx="7855456" cy="5801741"/>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sz="1800" dirty="0"/>
              <a:t>A navigation map of the language of MODEL-DRIVEN DESIGN</a:t>
            </a:r>
          </a:p>
        </p:txBody>
      </p:sp>
    </p:spTree>
    <p:extLst>
      <p:ext uri="{BB962C8B-B14F-4D97-AF65-F5344CB8AC3E}">
        <p14:creationId xmlns:p14="http://schemas.microsoft.com/office/powerpoint/2010/main" val="2952364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Domain Modeling</a:t>
            </a:r>
          </a:p>
        </p:txBody>
      </p:sp>
    </p:spTree>
    <p:extLst>
      <p:ext uri="{BB962C8B-B14F-4D97-AF65-F5344CB8AC3E}">
        <p14:creationId xmlns:p14="http://schemas.microsoft.com/office/powerpoint/2010/main" val="3880991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301216" cy="4767330"/>
          </a:xfrm>
        </p:spPr>
        <p:txBody>
          <a:bodyPr/>
          <a:lstStyle/>
          <a:p>
            <a:pPr marL="342900" indent="-342900">
              <a:spcBef>
                <a:spcPts val="1200"/>
              </a:spcBef>
              <a:buFont typeface="Arial" panose="020B0604020202020204" pitchFamily="34" charset="0"/>
              <a:buChar char="•"/>
            </a:pPr>
            <a:r>
              <a:rPr lang="en-US" b="0" dirty="0"/>
              <a:t>This eighteenth-century Chinese map represents the whole world. This was a model of the world appropriate to that society, which had intentionally turned inward.</a:t>
            </a:r>
          </a:p>
          <a:p>
            <a:pPr marL="342900" indent="-342900">
              <a:spcBef>
                <a:spcPts val="1200"/>
              </a:spcBef>
              <a:buFont typeface="Arial" panose="020B0604020202020204" pitchFamily="34" charset="0"/>
              <a:buChar char="•"/>
            </a:pPr>
            <a:r>
              <a:rPr lang="en-US" b="0" dirty="0"/>
              <a:t>Maps are </a:t>
            </a:r>
            <a:r>
              <a:rPr lang="en-US" b="0" i="1" dirty="0"/>
              <a:t>models</a:t>
            </a:r>
            <a:r>
              <a:rPr lang="en-US" b="0" dirty="0"/>
              <a:t>, and every model represents some aspect of reality or an idea that is of interest. A model is a simplification. It is an interpretation of reality that abstracts the aspects relevant to solving the problem at hand and ignores extraneous detail.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Maps and models</a:t>
            </a:r>
          </a:p>
        </p:txBody>
      </p:sp>
      <p:pic>
        <p:nvPicPr>
          <p:cNvPr id="7" name="Picture 6" descr="A picture containing photo, black, white, engine&#10;&#10;Description automatically generated">
            <a:extLst>
              <a:ext uri="{FF2B5EF4-FFF2-40B4-BE49-F238E27FC236}">
                <a16:creationId xmlns:a16="http://schemas.microsoft.com/office/drawing/2014/main" id="{D8CD947D-E47C-4469-8387-2C3E934FD3EF}"/>
              </a:ext>
            </a:extLst>
          </p:cNvPr>
          <p:cNvPicPr>
            <a:picLocks noChangeAspect="1"/>
          </p:cNvPicPr>
          <p:nvPr/>
        </p:nvPicPr>
        <p:blipFill>
          <a:blip r:embed="rId3"/>
          <a:stretch>
            <a:fillRect/>
          </a:stretch>
        </p:blipFill>
        <p:spPr>
          <a:xfrm>
            <a:off x="6931082" y="1357192"/>
            <a:ext cx="4762500" cy="4762500"/>
          </a:xfrm>
          <a:prstGeom prst="rect">
            <a:avLst/>
          </a:prstGeom>
        </p:spPr>
      </p:pic>
    </p:spTree>
    <p:extLst>
      <p:ext uri="{BB962C8B-B14F-4D97-AF65-F5344CB8AC3E}">
        <p14:creationId xmlns:p14="http://schemas.microsoft.com/office/powerpoint/2010/main" val="13516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Every software program relates to some activity or interest of its user. That subject area to which the user applies the program is the </a:t>
            </a:r>
            <a:r>
              <a:rPr lang="en-US" b="0" i="1" dirty="0"/>
              <a:t>domain</a:t>
            </a:r>
            <a:r>
              <a:rPr lang="en-US" b="0" dirty="0"/>
              <a:t> of the software.</a:t>
            </a:r>
            <a:endParaRPr lang="ru-UA" b="0" dirty="0"/>
          </a:p>
          <a:p>
            <a:pPr marL="342900" indent="-342900">
              <a:spcBef>
                <a:spcPts val="1200"/>
              </a:spcBef>
              <a:buFont typeface="Arial" panose="020B0604020202020204" pitchFamily="34" charset="0"/>
              <a:buChar char="•"/>
            </a:pPr>
            <a:r>
              <a:rPr lang="en-US" b="0" dirty="0"/>
              <a:t>Some domains involve the physical world: The domain of an airline-booking program involves real people getting on real aircraft.</a:t>
            </a:r>
            <a:r>
              <a:rPr lang="ru-UA" b="0" dirty="0"/>
              <a:t> </a:t>
            </a:r>
            <a:r>
              <a:rPr lang="en-US" b="0" dirty="0"/>
              <a:t>Some domains are intangible: The domain of an accounting program is money and finance.</a:t>
            </a:r>
            <a:endParaRPr lang="ru-UA" b="0" dirty="0"/>
          </a:p>
          <a:p>
            <a:pPr marL="342900" indent="-342900">
              <a:spcBef>
                <a:spcPts val="1200"/>
              </a:spcBef>
              <a:buFont typeface="Arial" panose="020B0604020202020204" pitchFamily="34" charset="0"/>
              <a:buChar char="•"/>
            </a:pPr>
            <a:r>
              <a:rPr lang="en-US" b="0" dirty="0"/>
              <a:t>Software domains usually have little to do with computers, though there are exceptions: The domain of a source-code control system is software development itself.</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p>
        </p:txBody>
      </p:sp>
    </p:spTree>
    <p:extLst>
      <p:ext uri="{BB962C8B-B14F-4D97-AF65-F5344CB8AC3E}">
        <p14:creationId xmlns:p14="http://schemas.microsoft.com/office/powerpoint/2010/main" val="258371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A </a:t>
            </a:r>
            <a:r>
              <a:rPr lang="en-US" i="1" dirty="0"/>
              <a:t>domain model</a:t>
            </a:r>
            <a:r>
              <a:rPr lang="en-US" b="0" dirty="0"/>
              <a:t> is not a particular diagram; it is the idea that the diagram is intended to convey. It is not just the knowledge in a domain expert’s head; it is a rigorously organized and selective abstraction of that knowledge.</a:t>
            </a:r>
          </a:p>
          <a:p>
            <a:pPr marL="342900" indent="-342900">
              <a:spcBef>
                <a:spcPts val="1200"/>
              </a:spcBef>
              <a:buFont typeface="Arial" panose="020B0604020202020204" pitchFamily="34" charset="0"/>
              <a:buChar char="•"/>
            </a:pPr>
            <a:r>
              <a:rPr lang="en-US" b="0" dirty="0"/>
              <a:t>A diagram can represent and communicate a model, as can carefully written code, as can an English sentence.</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r>
              <a:rPr lang="ru-UA" dirty="0"/>
              <a:t> </a:t>
            </a:r>
            <a:r>
              <a:rPr lang="en-US" dirty="0"/>
              <a:t>model?</a:t>
            </a:r>
          </a:p>
        </p:txBody>
      </p:sp>
      <p:pic>
        <p:nvPicPr>
          <p:cNvPr id="5" name="Picture 4" descr="A picture containing meter&#10;&#10;Description automatically generated">
            <a:extLst>
              <a:ext uri="{FF2B5EF4-FFF2-40B4-BE49-F238E27FC236}">
                <a16:creationId xmlns:a16="http://schemas.microsoft.com/office/drawing/2014/main" id="{2F740DD5-1CFB-495E-88CD-52451F6445D4}"/>
              </a:ext>
            </a:extLst>
          </p:cNvPr>
          <p:cNvPicPr>
            <a:picLocks noChangeAspect="1"/>
          </p:cNvPicPr>
          <p:nvPr/>
        </p:nvPicPr>
        <p:blipFill>
          <a:blip r:embed="rId3"/>
          <a:stretch>
            <a:fillRect/>
          </a:stretch>
        </p:blipFill>
        <p:spPr>
          <a:xfrm>
            <a:off x="3461856" y="3928309"/>
            <a:ext cx="5268287" cy="2426766"/>
          </a:xfrm>
          <a:prstGeom prst="rect">
            <a:avLst/>
          </a:prstGeom>
        </p:spPr>
      </p:pic>
    </p:spTree>
    <p:extLst>
      <p:ext uri="{BB962C8B-B14F-4D97-AF65-F5344CB8AC3E}">
        <p14:creationId xmlns:p14="http://schemas.microsoft.com/office/powerpoint/2010/main" val="3206260630"/>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20451</TotalTime>
  <Words>3900</Words>
  <Application>Microsoft Office PowerPoint</Application>
  <PresentationFormat>Widescreen</PresentationFormat>
  <Paragraphs>290</Paragraphs>
  <Slides>60</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Open Sans Light</vt:lpstr>
      <vt:lpstr>Open Sans Semibold</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643</cp:revision>
  <dcterms:created xsi:type="dcterms:W3CDTF">2019-01-10T20:34:19Z</dcterms:created>
  <dcterms:modified xsi:type="dcterms:W3CDTF">2019-12-03T12:59:57Z</dcterms:modified>
</cp:coreProperties>
</file>